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0"/>
  </p:notesMasterIdLst>
  <p:sldIdLst>
    <p:sldId id="256" r:id="rId2"/>
    <p:sldId id="480" r:id="rId3"/>
    <p:sldId id="299" r:id="rId4"/>
    <p:sldId id="337" r:id="rId5"/>
    <p:sldId id="410" r:id="rId6"/>
    <p:sldId id="472" r:id="rId7"/>
    <p:sldId id="460" r:id="rId8"/>
    <p:sldId id="483" r:id="rId9"/>
    <p:sldId id="473" r:id="rId10"/>
    <p:sldId id="478" r:id="rId11"/>
    <p:sldId id="411" r:id="rId12"/>
    <p:sldId id="482" r:id="rId13"/>
    <p:sldId id="492" r:id="rId14"/>
    <p:sldId id="462" r:id="rId15"/>
    <p:sldId id="481" r:id="rId16"/>
    <p:sldId id="463" r:id="rId17"/>
    <p:sldId id="464" r:id="rId18"/>
    <p:sldId id="465" r:id="rId19"/>
    <p:sldId id="466" r:id="rId20"/>
    <p:sldId id="468" r:id="rId21"/>
    <p:sldId id="484" r:id="rId22"/>
    <p:sldId id="467" r:id="rId23"/>
    <p:sldId id="461" r:id="rId24"/>
    <p:sldId id="474" r:id="rId25"/>
    <p:sldId id="470" r:id="rId26"/>
    <p:sldId id="475" r:id="rId27"/>
    <p:sldId id="476" r:id="rId28"/>
    <p:sldId id="469" r:id="rId29"/>
    <p:sldId id="477" r:id="rId30"/>
    <p:sldId id="479" r:id="rId31"/>
    <p:sldId id="485" r:id="rId32"/>
    <p:sldId id="338" r:id="rId33"/>
    <p:sldId id="486" r:id="rId34"/>
    <p:sldId id="487" r:id="rId35"/>
    <p:sldId id="488" r:id="rId36"/>
    <p:sldId id="489" r:id="rId37"/>
    <p:sldId id="490" r:id="rId38"/>
    <p:sldId id="491" r:id="rId39"/>
    <p:sldId id="493" r:id="rId40"/>
    <p:sldId id="293" r:id="rId41"/>
    <p:sldId id="336" r:id="rId42"/>
    <p:sldId id="332" r:id="rId43"/>
    <p:sldId id="394" r:id="rId44"/>
    <p:sldId id="395" r:id="rId45"/>
    <p:sldId id="396" r:id="rId46"/>
    <p:sldId id="397" r:id="rId47"/>
    <p:sldId id="398" r:id="rId48"/>
    <p:sldId id="399" r:id="rId49"/>
    <p:sldId id="400" r:id="rId50"/>
    <p:sldId id="401" r:id="rId51"/>
    <p:sldId id="402" r:id="rId52"/>
    <p:sldId id="403" r:id="rId53"/>
    <p:sldId id="404" r:id="rId54"/>
    <p:sldId id="405" r:id="rId55"/>
    <p:sldId id="406" r:id="rId56"/>
    <p:sldId id="407" r:id="rId57"/>
    <p:sldId id="408" r:id="rId58"/>
    <p:sldId id="409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3" autoAdjust="0"/>
    <p:restoredTop sz="75583" autoAdjust="0"/>
  </p:normalViewPr>
  <p:slideViewPr>
    <p:cSldViewPr>
      <p:cViewPr varScale="1">
        <p:scale>
          <a:sx n="50" d="100"/>
          <a:sy n="50" d="100"/>
        </p:scale>
        <p:origin x="172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7353C-2671-4BBB-AC1F-14988F73AE8E}" type="datetimeFigureOut">
              <a:rPr lang="en-CA" smtClean="0"/>
              <a:t>2022-09-06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73B56-4DF1-44DF-8B15-FD0EB1A1F61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463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anaconda/user-guide/getting-started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naconda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conda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8693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Example of flapping of wings and airplane. We DO NOT NEED TO FLAP TO FLY. So, DEEP LEARNING is not based on/inspired from human brain.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5336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39437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8177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Video 3: </a:t>
            </a:r>
            <a:r>
              <a:rPr lang="en-US" b="0" i="0" dirty="0">
                <a:effectLst/>
                <a:latin typeface="Roboto" panose="02000000000000000000" pitchFamily="2" charset="0"/>
              </a:rPr>
              <a:t>The Greek myth of Talos (4:06)</a:t>
            </a:r>
          </a:p>
          <a:p>
            <a:r>
              <a:rPr lang="en-CA" dirty="0"/>
              <a:t>https://www.youtube.com/watch?v=vVTA-E3G8bQ</a:t>
            </a:r>
          </a:p>
          <a:p>
            <a:endParaRPr lang="en-CA" dirty="0"/>
          </a:p>
          <a:p>
            <a:r>
              <a:rPr lang="en-CA" dirty="0"/>
              <a:t>Video 2: Turing Test (We see it in the class) (1:54)</a:t>
            </a:r>
          </a:p>
          <a:p>
            <a:r>
              <a:rPr lang="en-CA" dirty="0"/>
              <a:t>https://www.youtube.com/watch?v=sXx-PpEBR7k</a:t>
            </a:r>
          </a:p>
          <a:p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Video 3: Chloe Interview </a:t>
            </a:r>
            <a:r>
              <a:rPr lang="en-CA" dirty="0"/>
              <a:t>(We see it in the class) (1:37)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https://www.youtube.com/watch?v=NBjfAbZr5NY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Roboto" panose="02000000000000000000" pitchFamily="2" charset="0"/>
            </a:endParaRP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4659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Isaac Asimov - Laws of Robotics - Extra Sci Fi - #2 (7:01)</a:t>
            </a:r>
          </a:p>
          <a:p>
            <a:r>
              <a:rPr lang="en-CA" dirty="0"/>
              <a:t>https://www.youtube.com/watch?v=3teiT--QGzo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7213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0941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Boom and bust cycle: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situation in which a period of great prosperity or rapid economic growth is abruptly followed by one of economic decline.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r>
              <a:rPr lang="en-CA" dirty="0"/>
              <a:t>https://www.gartner.com/smarterwithgartner/5-trends-drive-the-gartner-hype-cycle-for-emerging-technologies-2020/</a:t>
            </a: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5829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Video 1: (We see it in the class) (5:51)</a:t>
            </a:r>
          </a:p>
          <a:p>
            <a:r>
              <a:rPr lang="en-CA" dirty="0"/>
              <a:t>https://www.youtube.com/watch?v=6M5VXKLf4D4</a:t>
            </a:r>
          </a:p>
          <a:p>
            <a:endParaRPr lang="en-CA" dirty="0"/>
          </a:p>
          <a:p>
            <a:r>
              <a:rPr lang="en-CA" dirty="0"/>
              <a:t>Video 2: (AMAZING Video, but no time to watch in the class</a:t>
            </a:r>
            <a:r>
              <a:rPr lang="en-CA" dirty="0">
                <a:sym typeface="Wingdings" panose="05000000000000000000" pitchFamily="2" charset="2"/>
              </a:rPr>
              <a:t>)</a:t>
            </a:r>
            <a:endParaRPr lang="en-CA" dirty="0"/>
          </a:p>
          <a:p>
            <a:r>
              <a:rPr lang="en-CA" dirty="0"/>
              <a:t>https://www.youtube.com/watch?v=aircAruvnKk&amp;t=237s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1541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130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https://cloud.google.com/products/ai/ml-comic-1/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74452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95358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For our lab exercise for this week:</a:t>
            </a:r>
          </a:p>
          <a:p>
            <a:r>
              <a:rPr lang="en-CA" dirty="0"/>
              <a:t>https://www.bloomberg.com/news/videos/2018-05-23/hello-world-canada-the-rise-of-ai-video</a:t>
            </a:r>
          </a:p>
          <a:p>
            <a:endParaRPr lang="en-CA" dirty="0"/>
          </a:p>
          <a:p>
            <a:pPr marL="228600" indent="-228600">
              <a:buAutoNum type="alphaLcPeriod"/>
            </a:pPr>
            <a:r>
              <a:rPr lang="en-US" dirty="0"/>
              <a:t>Write a summary of the clip, including five points that you can pick as the highlights of the clip.</a:t>
            </a:r>
          </a:p>
          <a:p>
            <a:pPr marL="228600" indent="-228600">
              <a:buAutoNum type="alphaLcPeriod"/>
            </a:pPr>
            <a:r>
              <a:rPr lang="en-US" dirty="0"/>
              <a:t>According to the video, which country is one of the AI superpowers?</a:t>
            </a:r>
          </a:p>
          <a:p>
            <a:pPr marL="228600" indent="-228600">
              <a:buAutoNum type="alphaLcPeriod"/>
            </a:pPr>
            <a:r>
              <a:rPr lang="en-US" dirty="0"/>
              <a:t>Who could not sit down at the computer desk for over a decade, and who is this gentleman? Is he recognized as the father of some parts of AI?</a:t>
            </a:r>
          </a:p>
          <a:p>
            <a:pPr marL="228600" indent="-228600">
              <a:buAutoNum type="alphaLcPeriod"/>
            </a:pPr>
            <a:r>
              <a:rPr lang="en-US" dirty="0"/>
              <a:t>Who is the father of Reinforcement Learning? Where is he from, originally? Why did he come to his new country?</a:t>
            </a:r>
          </a:p>
          <a:p>
            <a:pPr marL="228600" indent="-228600">
              <a:buAutoNum type="alphaLcPeriod"/>
            </a:pPr>
            <a:r>
              <a:rPr lang="en-US" dirty="0"/>
              <a:t>After watching this video, I could proudly say, I am happy that I live in Canada... How about you? </a:t>
            </a:r>
            <a:endParaRPr lang="en-CA" dirty="0"/>
          </a:p>
          <a:p>
            <a:endParaRPr lang="en-CA" dirty="0"/>
          </a:p>
          <a:p>
            <a:r>
              <a:rPr lang="en-CA" dirty="0"/>
              <a:t>Min/Sec (1:30):</a:t>
            </a:r>
          </a:p>
          <a:p>
            <a:r>
              <a:rPr lang="en-CA" dirty="0"/>
              <a:t>https://www.youtube.com/watch?v=EVM5-_fusjs&amp;t=116s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3388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437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54048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9043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We see it in the class (4:37)</a:t>
            </a:r>
          </a:p>
          <a:p>
            <a:r>
              <a:rPr lang="en-CA" dirty="0"/>
              <a:t>https://www.youtube.com/watch?v=X3paOmcrTjQ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8556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We see it in the class</a:t>
            </a:r>
          </a:p>
          <a:p>
            <a:r>
              <a:rPr lang="en-CA" dirty="0"/>
              <a:t>https://www.youtube.com/watch?v=jbkSRLYSojo&amp;t=20s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59750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7378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00582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0765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46462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3613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715332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91632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26013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print('Hello World!')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74656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x = 3</a:t>
            </a:r>
          </a:p>
          <a:p>
            <a:r>
              <a:rPr lang="en-CA" dirty="0"/>
              <a:t>x * 7</a:t>
            </a:r>
          </a:p>
          <a:p>
            <a:endParaRPr lang="en-CA" dirty="0"/>
          </a:p>
          <a:p>
            <a:r>
              <a:rPr lang="en-US" dirty="0"/>
              <a:t>y = [1, 2, 5, 7, "Some </a:t>
            </a:r>
            <a:r>
              <a:rPr lang="en-US" dirty="0" err="1"/>
              <a:t>randome</a:t>
            </a:r>
            <a:r>
              <a:rPr lang="en-US" dirty="0"/>
              <a:t> text"]</a:t>
            </a:r>
          </a:p>
          <a:p>
            <a:r>
              <a:rPr lang="en-US" dirty="0"/>
              <a:t>Y</a:t>
            </a:r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06916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import </a:t>
            </a:r>
            <a:r>
              <a:rPr lang="en-CA" dirty="0" err="1"/>
              <a:t>matplotlib.pyplot</a:t>
            </a:r>
            <a:r>
              <a:rPr lang="en-CA" dirty="0"/>
              <a:t> as </a:t>
            </a:r>
            <a:r>
              <a:rPr lang="en-CA" dirty="0" err="1"/>
              <a:t>plt</a:t>
            </a:r>
            <a:endParaRPr lang="en-CA" dirty="0"/>
          </a:p>
          <a:p>
            <a:r>
              <a:rPr lang="en-CA" dirty="0"/>
              <a:t>%matplotlib inline</a:t>
            </a:r>
          </a:p>
          <a:p>
            <a:r>
              <a:rPr lang="en-CA" dirty="0" err="1"/>
              <a:t>plt.plot</a:t>
            </a:r>
            <a:r>
              <a:rPr lang="en-CA" dirty="0"/>
              <a:t>(range(15), </a:t>
            </a:r>
            <a:r>
              <a:rPr lang="en-CA"/>
              <a:t>'+g')</a:t>
            </a:r>
            <a:endParaRPr lang="en-CA" dirty="0"/>
          </a:p>
          <a:p>
            <a:endParaRPr lang="en-CA" dirty="0"/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27977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%run ./hello.py</a:t>
            </a:r>
            <a:endParaRPr lang="en-CA" dirty="0"/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95404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 Say hello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greet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""" Greet the students! """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"Hello, %s!"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% name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name = 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"COMP 3122 students"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greet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9238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95358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2675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48173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https://www.anaconda.com/distribution/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237637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415123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65915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28883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140741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8251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5794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88502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170030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6416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06120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87420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720021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18645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https://docs.anaconda.com/anaconda/user-guide/getting-started/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44215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https://anaconda.org/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70626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https://anaconda.org/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2884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9142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5633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Finding our own goals and projects…</a:t>
            </a:r>
          </a:p>
          <a:p>
            <a:r>
              <a:rPr lang="en-CA" dirty="0"/>
              <a:t>Learning Python to the fullest…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661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https://impact.com/marketing-intelligence/7-vs-big-data/</a:t>
            </a:r>
          </a:p>
          <a:p>
            <a:endParaRPr lang="en-CA" dirty="0"/>
          </a:p>
          <a:p>
            <a:r>
              <a:rPr lang="en-CA" dirty="0"/>
              <a:t>7 Vs of Big Data: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D3E50"/>
                </a:solidFill>
                <a:effectLst/>
                <a:latin typeface="Poppins" panose="020B0502040204020203" pitchFamily="2" charset="0"/>
              </a:rPr>
              <a:t>Volume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D3E50"/>
                </a:solidFill>
                <a:effectLst/>
                <a:latin typeface="Poppins" panose="00000500000000000000" pitchFamily="2" charset="0"/>
              </a:rPr>
              <a:t>Velocity (speed)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D3E50"/>
                </a:solidFill>
                <a:effectLst/>
                <a:latin typeface="Poppins" panose="00000500000000000000" pitchFamily="2" charset="0"/>
              </a:rPr>
              <a:t>Variety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D3E50"/>
                </a:solidFill>
                <a:effectLst/>
                <a:latin typeface="Poppins" panose="00000500000000000000" pitchFamily="2" charset="0"/>
              </a:rPr>
              <a:t>Variability (coffee shop example)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D3E50"/>
                </a:solidFill>
                <a:effectLst/>
                <a:latin typeface="Poppins" panose="00000500000000000000" pitchFamily="2" charset="0"/>
              </a:rPr>
              <a:t>Veracity (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accuracy)</a:t>
            </a:r>
            <a:endParaRPr lang="en-US" b="0" i="0" dirty="0">
              <a:solidFill>
                <a:srgbClr val="2D3E50"/>
              </a:solidFill>
              <a:effectLst/>
              <a:latin typeface="Poppins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D3E50"/>
                </a:solidFill>
                <a:effectLst/>
                <a:latin typeface="Poppins" panose="00000500000000000000" pitchFamily="2" charset="0"/>
              </a:rPr>
              <a:t>Visualization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D3E50"/>
                </a:solidFill>
                <a:effectLst/>
                <a:latin typeface="Poppins" panose="00000500000000000000" pitchFamily="2" charset="0"/>
              </a:rPr>
              <a:t>Value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5726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675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2873-44EE-4748-ADB0-0E8B8F7F1F96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6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56023-925C-4F2B-B6B3-9EB3E5E0D7A4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554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11BD-1278-456A-889F-57EF6CDD3B56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5CEDD-260B-4470-B2E2-F5757872A802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82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764D-D429-4A9D-A9CE-4503B4B062C2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92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EC38-DF51-4692-B41E-04BF8B29FFDF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220BA-6F8B-4170-AF9A-B0054695113B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82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C9B1-C4F2-482F-B490-D8102A4BA46F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8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EA3A-88FF-4003-915F-34166F7D514F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7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25C-1891-479F-96F5-008AF0986058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9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3492-B204-4631-A5EC-09826AAEC9BD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0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8046-1F56-46DB-A2AE-6A3D272F41AC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1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xico.com/en/definition/intelligenc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BjfAbZr5NY" TargetMode="External"/><Relationship Id="rId3" Type="http://schemas.openxmlformats.org/officeDocument/2006/relationships/image" Target="../media/image9.jpeg"/><Relationship Id="rId7" Type="http://schemas.openxmlformats.org/officeDocument/2006/relationships/hyperlink" Target="https://www.youtube.com/watch?v=sXx-PpEBR7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vVTA-E3G8bQ" TargetMode="External"/><Relationship Id="rId5" Type="http://schemas.openxmlformats.org/officeDocument/2006/relationships/hyperlink" Target="https://en.wikipedia.org/wiki/Talos" TargetMode="Externa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M5VXKLf4D4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hyperlink" Target="https://www.youtube.com/watch?v=aircAruvnKk&amp;t=237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loud.google.com/products/ai/ml-comic-1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6QRvTv_tpw0" TargetMode="External"/><Relationship Id="rId3" Type="http://schemas.openxmlformats.org/officeDocument/2006/relationships/hyperlink" Target="https://www.bloomberg.com/news/videos/2018-05-23/hello-world-canada-the-rise-of-ai-video" TargetMode="External"/><Relationship Id="rId7" Type="http://schemas.openxmlformats.org/officeDocument/2006/relationships/hyperlink" Target="https://www.youtube.com/watch?v=ibVpDhW6kDQ" TargetMode="External"/><Relationship Id="rId12" Type="http://schemas.openxmlformats.org/officeDocument/2006/relationships/hyperlink" Target="https://www.youtube.com/watch?v=EVM5-_fusjs&amp;t=116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HAPilyrEzC4&amp;t=87s" TargetMode="External"/><Relationship Id="rId11" Type="http://schemas.openxmlformats.org/officeDocument/2006/relationships/hyperlink" Target="https://www.youtube.com/watch?v=vKQi3bBA1y8" TargetMode="External"/><Relationship Id="rId5" Type="http://schemas.openxmlformats.org/officeDocument/2006/relationships/hyperlink" Target="https://www.imdb.com/title/tt0062622/" TargetMode="External"/><Relationship Id="rId10" Type="http://schemas.openxmlformats.org/officeDocument/2006/relationships/hyperlink" Target="https://www.youtube.com/watch?v=XYGzRB4Pnq8" TargetMode="External"/><Relationship Id="rId4" Type="http://schemas.openxmlformats.org/officeDocument/2006/relationships/hyperlink" Target="https://www.imdb.com/title/tt2084970/" TargetMode="External"/><Relationship Id="rId9" Type="http://schemas.openxmlformats.org/officeDocument/2006/relationships/hyperlink" Target="https://www.youtube.com/watch?v=vXf3gVYXlH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3paOmcrTjQ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bkSRLYSojo&amp;t=20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kevdp/PythonDataScienceHandboo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akevdp.github.io/PythonDataScienceHandbook/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school.io/easier-data-analysis-with-pandas/" TargetMode="External"/><Relationship Id="rId3" Type="http://schemas.openxmlformats.org/officeDocument/2006/relationships/hyperlink" Target="https://jupyter.org/try" TargetMode="External"/><Relationship Id="rId7" Type="http://schemas.openxmlformats.org/officeDocument/2006/relationships/hyperlink" Target="https://www.youtube.com/watch?v=rfscVS0vtbw&amp;t=25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_uQrJ0TkZlc" TargetMode="External"/><Relationship Id="rId5" Type="http://schemas.openxmlformats.org/officeDocument/2006/relationships/hyperlink" Target="https://learnxinyminutes.com/docs/python3/" TargetMode="External"/><Relationship Id="rId4" Type="http://schemas.openxmlformats.org/officeDocument/2006/relationships/hyperlink" Target="https://colab.research.google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eckio.or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slide" Target="slide41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Reza.Dibaj@GeorgeBrown.c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.me/+MeicHiT1nbY2Mjgx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anaconda/user-guide/getting-started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r1LTe5KkS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+E-W7Ot-JkpdhZTY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23849" y="1066800"/>
            <a:ext cx="8496301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latin typeface="+mj-lt"/>
                <a:cs typeface="Times New Roman" pitchFamily="18" charset="0"/>
              </a:rPr>
              <a:t>Data Science 01</a:t>
            </a:r>
            <a:endParaRPr lang="en-US" sz="4800" b="1" dirty="0">
              <a:latin typeface="+mj-lt"/>
              <a:cs typeface="Times New Roman" pitchFamily="18" charset="0"/>
            </a:endParaRPr>
          </a:p>
          <a:p>
            <a:pPr algn="ctr"/>
            <a:r>
              <a:rPr lang="en-US" sz="4000" dirty="0">
                <a:cs typeface="Times New Roman" pitchFamily="18" charset="0"/>
              </a:rPr>
              <a:t>COMP 3122</a:t>
            </a:r>
            <a:endParaRPr lang="en-US" sz="4800" dirty="0">
              <a:latin typeface="+mj-lt"/>
              <a:cs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85899" y="5591145"/>
            <a:ext cx="6172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itchFamily="18" charset="0"/>
              </a:rPr>
              <a:t>Dr. Reza Dibaj</a:t>
            </a:r>
          </a:p>
        </p:txBody>
      </p:sp>
      <p:pic>
        <p:nvPicPr>
          <p:cNvPr id="2" name="Picture 2" descr="Image result for machine learn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642" y="3429000"/>
            <a:ext cx="1770714" cy="177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0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Group Discussion</a:t>
            </a: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AED98-86F1-4EF8-B815-294386ABDADD}"/>
              </a:ext>
            </a:extLst>
          </p:cNvPr>
          <p:cNvSpPr/>
          <p:nvPr/>
        </p:nvSpPr>
        <p:spPr>
          <a:xfrm>
            <a:off x="430763" y="144780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Please spend a few minutes with your team members explain what the intelligence is.</a:t>
            </a:r>
            <a:endParaRPr lang="en-CA" sz="2400" dirty="0"/>
          </a:p>
        </p:txBody>
      </p:sp>
      <p:pic>
        <p:nvPicPr>
          <p:cNvPr id="5122" name="Picture 2" descr="Image result for group discussion">
            <a:extLst>
              <a:ext uri="{FF2B5EF4-FFF2-40B4-BE49-F238E27FC236}">
                <a16:creationId xmlns:a16="http://schemas.microsoft.com/office/drawing/2014/main" id="{B0B088EB-DE6E-4D70-8DC9-64A90EBA3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37" y="2479868"/>
            <a:ext cx="4454525" cy="355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81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What is intelligence?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30763" y="1447800"/>
            <a:ext cx="8305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ability to acquire and apply knowledge and skills.</a:t>
            </a:r>
          </a:p>
          <a:p>
            <a:r>
              <a:rPr lang="en-US" sz="2400" dirty="0">
                <a:hlinkClick r:id="rId3"/>
              </a:rPr>
              <a:t>Oxford Dictionary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How do we acquire knowledge?</a:t>
            </a:r>
          </a:p>
          <a:p>
            <a:endParaRPr lang="en-US" sz="2400" dirty="0"/>
          </a:p>
          <a:p>
            <a:r>
              <a:rPr lang="en-US" sz="2400" dirty="0"/>
              <a:t>How does a two-year old baby learn?</a:t>
            </a:r>
          </a:p>
        </p:txBody>
      </p:sp>
    </p:spTree>
    <p:extLst>
      <p:ext uri="{BB962C8B-B14F-4D97-AF65-F5344CB8AC3E}">
        <p14:creationId xmlns:p14="http://schemas.microsoft.com/office/powerpoint/2010/main" val="173223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Quick Review of Whole IT in One Slide</a:t>
            </a:r>
            <a:endParaRPr lang="en-US" sz="2800" b="1" dirty="0"/>
          </a:p>
        </p:txBody>
      </p:sp>
      <p:pic>
        <p:nvPicPr>
          <p:cNvPr id="5" name="Picture 2" descr="Image result for quick recap">
            <a:extLst>
              <a:ext uri="{FF2B5EF4-FFF2-40B4-BE49-F238E27FC236}">
                <a16:creationId xmlns:a16="http://schemas.microsoft.com/office/drawing/2014/main" id="{BC12F318-9FBE-4391-B789-298A55AAD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 t="18769" r="19478" b="17059"/>
          <a:stretch/>
        </p:blipFill>
        <p:spPr bwMode="auto">
          <a:xfrm>
            <a:off x="457200" y="1241286"/>
            <a:ext cx="1143000" cy="69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C93CFAE-3EB7-446C-96BB-5D8F5014F149}"/>
              </a:ext>
            </a:extLst>
          </p:cNvPr>
          <p:cNvSpPr/>
          <p:nvPr/>
        </p:nvSpPr>
        <p:spPr>
          <a:xfrm rot="16200000">
            <a:off x="9045" y="3728867"/>
            <a:ext cx="1257300" cy="4461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583010E-A803-4B30-92F8-5A9815FD6862}"/>
              </a:ext>
            </a:extLst>
          </p:cNvPr>
          <p:cNvSpPr/>
          <p:nvPr/>
        </p:nvSpPr>
        <p:spPr>
          <a:xfrm>
            <a:off x="1138999" y="2610950"/>
            <a:ext cx="1257300" cy="4461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Software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258E79-0DC1-422A-B1E9-B8244B42DB2F}"/>
              </a:ext>
            </a:extLst>
          </p:cNvPr>
          <p:cNvSpPr/>
          <p:nvPr/>
        </p:nvSpPr>
        <p:spPr>
          <a:xfrm>
            <a:off x="1138999" y="4872929"/>
            <a:ext cx="1257300" cy="4461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97640F3-809D-41B1-AEF2-61875004E639}"/>
              </a:ext>
            </a:extLst>
          </p:cNvPr>
          <p:cNvSpPr/>
          <p:nvPr/>
        </p:nvSpPr>
        <p:spPr>
          <a:xfrm>
            <a:off x="2705101" y="1919630"/>
            <a:ext cx="1371600" cy="4461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System S/W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C9A44F7-F616-4FC1-905F-3C036A924364}"/>
              </a:ext>
            </a:extLst>
          </p:cNvPr>
          <p:cNvSpPr/>
          <p:nvPr/>
        </p:nvSpPr>
        <p:spPr>
          <a:xfrm>
            <a:off x="2705101" y="3652078"/>
            <a:ext cx="1371600" cy="4461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A3DB9B-AE2B-4121-AEB1-792B7DE3F47D}"/>
              </a:ext>
            </a:extLst>
          </p:cNvPr>
          <p:cNvSpPr/>
          <p:nvPr/>
        </p:nvSpPr>
        <p:spPr>
          <a:xfrm>
            <a:off x="4419601" y="1345240"/>
            <a:ext cx="2095500" cy="4461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ADC263B-7B4E-444A-81D3-E669B391DFF2}"/>
              </a:ext>
            </a:extLst>
          </p:cNvPr>
          <p:cNvSpPr/>
          <p:nvPr/>
        </p:nvSpPr>
        <p:spPr>
          <a:xfrm>
            <a:off x="4419601" y="1919630"/>
            <a:ext cx="2095500" cy="4461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Utilities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78D8478-78D2-4EA8-B60C-126074372C6B}"/>
              </a:ext>
            </a:extLst>
          </p:cNvPr>
          <p:cNvSpPr/>
          <p:nvPr/>
        </p:nvSpPr>
        <p:spPr>
          <a:xfrm>
            <a:off x="4419601" y="2494020"/>
            <a:ext cx="2095500" cy="4461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Languages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71DF54E-A8B7-4DB0-B0E3-613CE0B87B27}"/>
              </a:ext>
            </a:extLst>
          </p:cNvPr>
          <p:cNvSpPr/>
          <p:nvPr/>
        </p:nvSpPr>
        <p:spPr>
          <a:xfrm>
            <a:off x="6667500" y="3026324"/>
            <a:ext cx="1828800" cy="457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Super High Level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A4CD331-191D-459E-8304-20B97F7E7343}"/>
              </a:ext>
            </a:extLst>
          </p:cNvPr>
          <p:cNvSpPr/>
          <p:nvPr/>
        </p:nvSpPr>
        <p:spPr>
          <a:xfrm>
            <a:off x="6667500" y="3584856"/>
            <a:ext cx="1828800" cy="457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High Level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2C90D50-0635-4DB3-92CE-F7E31E0AC361}"/>
              </a:ext>
            </a:extLst>
          </p:cNvPr>
          <p:cNvSpPr/>
          <p:nvPr/>
        </p:nvSpPr>
        <p:spPr>
          <a:xfrm>
            <a:off x="6667500" y="4143389"/>
            <a:ext cx="1828800" cy="457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Middle Level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860DFAF-5DC7-4F3E-A564-794684C5385E}"/>
              </a:ext>
            </a:extLst>
          </p:cNvPr>
          <p:cNvSpPr/>
          <p:nvPr/>
        </p:nvSpPr>
        <p:spPr>
          <a:xfrm>
            <a:off x="6667500" y="4701922"/>
            <a:ext cx="1828800" cy="457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Low Level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44921F27-DA6B-44D9-A40D-072AB5FDF329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rot="16200000" flipH="1">
            <a:off x="5910052" y="2497475"/>
            <a:ext cx="314747" cy="12001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031FB73-B5FC-423D-A3B6-00809291AA66}"/>
              </a:ext>
            </a:extLst>
          </p:cNvPr>
          <p:cNvCxnSpPr>
            <a:cxnSpLocks/>
            <a:stCxn id="14" idx="2"/>
            <a:endCxn id="16" idx="1"/>
          </p:cNvCxnSpPr>
          <p:nvPr/>
        </p:nvCxnSpPr>
        <p:spPr>
          <a:xfrm rot="16200000" flipH="1">
            <a:off x="5630786" y="2776741"/>
            <a:ext cx="873279" cy="12001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281F872-7894-4982-A765-CB7B84FD4862}"/>
              </a:ext>
            </a:extLst>
          </p:cNvPr>
          <p:cNvCxnSpPr>
            <a:cxnSpLocks/>
            <a:stCxn id="14" idx="2"/>
            <a:endCxn id="17" idx="1"/>
          </p:cNvCxnSpPr>
          <p:nvPr/>
        </p:nvCxnSpPr>
        <p:spPr>
          <a:xfrm rot="16200000" flipH="1">
            <a:off x="5351519" y="3056008"/>
            <a:ext cx="1431812" cy="12001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2AF7835A-2341-41C8-9B21-63FD3070421A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 rot="16200000" flipH="1">
            <a:off x="5072253" y="3335274"/>
            <a:ext cx="1990345" cy="12001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858F226-42A7-45C3-9AD1-F24B81919C1D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2396299" y="2142709"/>
            <a:ext cx="308802" cy="6913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CA3789F-3C6C-4269-92C0-98CD563597A8}"/>
              </a:ext>
            </a:extLst>
          </p:cNvPr>
          <p:cNvCxnSpPr>
            <a:stCxn id="8" idx="3"/>
            <a:endCxn id="11" idx="1"/>
          </p:cNvCxnSpPr>
          <p:nvPr/>
        </p:nvCxnSpPr>
        <p:spPr>
          <a:xfrm>
            <a:off x="2396299" y="2834029"/>
            <a:ext cx="308802" cy="10411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8F564B9-9C7F-44F8-8785-405C662A034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4076701" y="1568319"/>
            <a:ext cx="342900" cy="5743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F7544D9-20A3-4364-96BC-45B80C831D5F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4076701" y="2142709"/>
            <a:ext cx="342900" cy="5743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97BD8F-7576-4C48-93DB-B5FDFD0BAAE1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4076701" y="2142709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61F7487-AD06-4863-884E-3B23393F4F8C}"/>
              </a:ext>
            </a:extLst>
          </p:cNvPr>
          <p:cNvCxnSpPr>
            <a:cxnSpLocks/>
            <a:stCxn id="2" idx="2"/>
            <a:endCxn id="8" idx="2"/>
          </p:cNvCxnSpPr>
          <p:nvPr/>
        </p:nvCxnSpPr>
        <p:spPr>
          <a:xfrm flipV="1">
            <a:off x="860774" y="3057107"/>
            <a:ext cx="906875" cy="8948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75D67A16-A39F-4DC5-B600-DD3F4276BAEA}"/>
              </a:ext>
            </a:extLst>
          </p:cNvPr>
          <p:cNvCxnSpPr>
            <a:stCxn id="2" idx="2"/>
            <a:endCxn id="9" idx="0"/>
          </p:cNvCxnSpPr>
          <p:nvPr/>
        </p:nvCxnSpPr>
        <p:spPr>
          <a:xfrm>
            <a:off x="860774" y="3951946"/>
            <a:ext cx="906875" cy="9209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7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Where is Python?</a:t>
            </a:r>
            <a:endParaRPr lang="en-US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E42273-026F-4752-958F-553BD5E4D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371600"/>
            <a:ext cx="5969924" cy="452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0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movie time cartoon">
            <a:extLst>
              <a:ext uri="{FF2B5EF4-FFF2-40B4-BE49-F238E27FC236}">
                <a16:creationId xmlns:a16="http://schemas.microsoft.com/office/drawing/2014/main" id="{DC21FACF-FE8B-47FD-AC21-BBB146E5B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593" y="136524"/>
            <a:ext cx="2488407" cy="165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uringtest">
            <a:extLst>
              <a:ext uri="{FF2B5EF4-FFF2-40B4-BE49-F238E27FC236}">
                <a16:creationId xmlns:a16="http://schemas.microsoft.com/office/drawing/2014/main" id="{BAACBD46-4DF0-4762-90CE-EA6E2C2E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795462"/>
            <a:ext cx="45720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14</a:t>
            </a:fld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1CB0-7275-488F-9624-EB20411E1DBA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Brief history of AI</a:t>
            </a:r>
            <a:endParaRPr lang="en-US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AA6DE7-1AD8-4B3C-BA58-F57975251D00}"/>
              </a:ext>
            </a:extLst>
          </p:cNvPr>
          <p:cNvSpPr/>
          <p:nvPr/>
        </p:nvSpPr>
        <p:spPr>
          <a:xfrm>
            <a:off x="430763" y="1447800"/>
            <a:ext cx="8305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Myth of </a:t>
            </a:r>
            <a:r>
              <a:rPr lang="en-US" sz="2400" dirty="0" err="1"/>
              <a:t>Talos</a:t>
            </a:r>
            <a:r>
              <a:rPr lang="en-US" sz="2400" dirty="0"/>
              <a:t>  (</a:t>
            </a:r>
            <a:r>
              <a:rPr lang="en-US" sz="2400" dirty="0">
                <a:hlinkClick r:id="rId5"/>
              </a:rPr>
              <a:t>https://en.wikipedia.org/wiki/Talos</a:t>
            </a:r>
            <a:r>
              <a:rPr lang="en-US" sz="2400" dirty="0"/>
              <a:t>)</a:t>
            </a:r>
          </a:p>
          <a:p>
            <a:r>
              <a:rPr lang="en-US" sz="2400" dirty="0">
                <a:hlinkClick r:id="rId6"/>
              </a:rPr>
              <a:t>Video 1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Turing Test – 1950s </a:t>
            </a:r>
          </a:p>
          <a:p>
            <a:r>
              <a:rPr lang="en-US" sz="2400" dirty="0">
                <a:hlinkClick r:id="rId7"/>
              </a:rPr>
              <a:t>Video 2</a:t>
            </a:r>
            <a:r>
              <a:rPr lang="en-US" sz="2400" dirty="0"/>
              <a:t> </a:t>
            </a:r>
          </a:p>
          <a:p>
            <a:r>
              <a:rPr lang="en-US" sz="2400" dirty="0">
                <a:hlinkClick r:id="rId8"/>
              </a:rPr>
              <a:t>Video 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251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77C7E9-915C-4B19-8628-AEBB02ED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7410" name="Picture 2" descr="Image may contain: shoes, sky and outdoor">
            <a:extLst>
              <a:ext uri="{FF2B5EF4-FFF2-40B4-BE49-F238E27FC236}">
                <a16:creationId xmlns:a16="http://schemas.microsoft.com/office/drawing/2014/main" id="{BCC5679D-E791-45C0-A22F-A384829EB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524000"/>
            <a:ext cx="5715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438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16</a:t>
            </a:fld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1CB0-7275-488F-9624-EB20411E1DBA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Brief history of AI</a:t>
            </a:r>
            <a:endParaRPr lang="en-US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AA6DE7-1AD8-4B3C-BA58-F57975251D00}"/>
              </a:ext>
            </a:extLst>
          </p:cNvPr>
          <p:cNvSpPr/>
          <p:nvPr/>
        </p:nvSpPr>
        <p:spPr>
          <a:xfrm>
            <a:off x="430763" y="1447800"/>
            <a:ext cx="8305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Asimov's Three Laws of Robotics – the 1950s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robot may not injure a human being or, through inaction, allow a human being to come to harm.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robot must obey the orders given it by human beings except where such orders would conflict with the First Law.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robot must protect its existence as long as such protection does not conflict with the First or Second Laws.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71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17</a:t>
            </a:fld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1CB0-7275-488F-9624-EB20411E1DBA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Brief history of AI</a:t>
            </a:r>
            <a:endParaRPr lang="en-US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AA6DE7-1AD8-4B3C-BA58-F57975251D00}"/>
              </a:ext>
            </a:extLst>
          </p:cNvPr>
          <p:cNvSpPr/>
          <p:nvPr/>
        </p:nvSpPr>
        <p:spPr>
          <a:xfrm>
            <a:off x="430763" y="1447800"/>
            <a:ext cx="8305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Dartmouth Conference 1956: the birth of 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Term Artificial Intelligence discussed and accepted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proposal for the conference said, “The study is to proceed on the basis of the conjecture that </a:t>
            </a:r>
            <a:r>
              <a:rPr lang="en-US" sz="2400" b="1" dirty="0"/>
              <a:t>every aspect of learning </a:t>
            </a:r>
            <a:r>
              <a:rPr lang="en-US" sz="2400" dirty="0"/>
              <a:t>or </a:t>
            </a:r>
            <a:r>
              <a:rPr lang="en-US" sz="2400" b="1" dirty="0"/>
              <a:t>any other feature of intelligence </a:t>
            </a:r>
            <a:r>
              <a:rPr lang="en-US" sz="2400" dirty="0"/>
              <a:t>can in principle be so precisely described that a machine can be made to simulate it.”</a:t>
            </a:r>
          </a:p>
        </p:txBody>
      </p:sp>
    </p:spTree>
    <p:extLst>
      <p:ext uri="{BB962C8B-B14F-4D97-AF65-F5344CB8AC3E}">
        <p14:creationId xmlns:p14="http://schemas.microsoft.com/office/powerpoint/2010/main" val="314531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18</a:t>
            </a:fld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1CB0-7275-488F-9624-EB20411E1DBA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Brief history of AI</a:t>
            </a:r>
            <a:endParaRPr lang="en-US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AA6DE7-1AD8-4B3C-BA58-F57975251D00}"/>
              </a:ext>
            </a:extLst>
          </p:cNvPr>
          <p:cNvSpPr/>
          <p:nvPr/>
        </p:nvSpPr>
        <p:spPr>
          <a:xfrm>
            <a:off x="430763" y="1447800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AI winters - late 70s and 80s</a:t>
            </a:r>
          </a:p>
          <a:p>
            <a:r>
              <a:rPr lang="en-US" sz="2400" dirty="0"/>
              <a:t>Boom and bust cycles of extreme enthusiasm followed by disappointment</a:t>
            </a:r>
          </a:p>
        </p:txBody>
      </p:sp>
      <p:pic>
        <p:nvPicPr>
          <p:cNvPr id="1026" name="Picture 2" descr="The Gartner Hype Cycle for Emerging Technologies, 2020 features five trends and 30 technologies that will drive significant change over the next five to ten years. ">
            <a:extLst>
              <a:ext uri="{FF2B5EF4-FFF2-40B4-BE49-F238E27FC236}">
                <a16:creationId xmlns:a16="http://schemas.microsoft.com/office/drawing/2014/main" id="{6C2C978C-02BC-4374-8044-145CA8EC9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590800"/>
            <a:ext cx="408680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59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19</a:t>
            </a:fld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1CB0-7275-488F-9624-EB20411E1DBA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Brief history of AI</a:t>
            </a:r>
            <a:endParaRPr lang="en-US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AA6DE7-1AD8-4B3C-BA58-F57975251D00}"/>
              </a:ext>
            </a:extLst>
          </p:cNvPr>
          <p:cNvSpPr/>
          <p:nvPr/>
        </p:nvSpPr>
        <p:spPr>
          <a:xfrm>
            <a:off x="430763" y="1447800"/>
            <a:ext cx="8305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Modern times – Machine Learning and Deep Learning</a:t>
            </a:r>
          </a:p>
          <a:p>
            <a:endParaRPr lang="en-US" sz="2400" dirty="0"/>
          </a:p>
          <a:p>
            <a:r>
              <a:rPr lang="en-US" sz="2400" dirty="0"/>
              <a:t>We all hear about Machine Learning, Deep Learning, Artificial Intelligence. But how could we classify them?</a:t>
            </a:r>
          </a:p>
          <a:p>
            <a:endParaRPr lang="en-US" sz="2400" dirty="0"/>
          </a:p>
          <a:p>
            <a:r>
              <a:rPr lang="en-US" sz="2400" dirty="0">
                <a:hlinkClick r:id="rId3"/>
              </a:rPr>
              <a:t>Video 1</a:t>
            </a:r>
            <a:endParaRPr lang="en-US" sz="2400" dirty="0"/>
          </a:p>
          <a:p>
            <a:r>
              <a:rPr lang="en-US" sz="2400" dirty="0">
                <a:hlinkClick r:id="rId4"/>
              </a:rPr>
              <a:t>Video 2</a:t>
            </a:r>
            <a:endParaRPr lang="en-US" sz="2400" dirty="0"/>
          </a:p>
        </p:txBody>
      </p:sp>
      <p:pic>
        <p:nvPicPr>
          <p:cNvPr id="7" name="Picture 2" descr="Image result for movie time cartoon">
            <a:extLst>
              <a:ext uri="{FF2B5EF4-FFF2-40B4-BE49-F238E27FC236}">
                <a16:creationId xmlns:a16="http://schemas.microsoft.com/office/drawing/2014/main" id="{897205FC-C2C0-43E1-BA2D-6682EA307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732" y="3083243"/>
            <a:ext cx="4290536" cy="286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06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77C7E9-915C-4B19-8628-AEBB02ED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5366" name="Picture 6" descr="Image result for humans are hooked machines are learning">
            <a:extLst>
              <a:ext uri="{FF2B5EF4-FFF2-40B4-BE49-F238E27FC236}">
                <a16:creationId xmlns:a16="http://schemas.microsoft.com/office/drawing/2014/main" id="{30C4A356-12B0-4168-82FD-B2F494C66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6"/>
          <a:stretch/>
        </p:blipFill>
        <p:spPr bwMode="auto">
          <a:xfrm>
            <a:off x="2190750" y="765175"/>
            <a:ext cx="4762500" cy="532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649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20</a:t>
            </a:fld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1CB0-7275-488F-9624-EB20411E1DBA}"/>
              </a:ext>
            </a:extLst>
          </p:cNvPr>
          <p:cNvSpPr/>
          <p:nvPr/>
        </p:nvSpPr>
        <p:spPr>
          <a:xfrm>
            <a:off x="457200" y="533400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Why study Machine Learning (ML) &amp; </a:t>
            </a:r>
            <a:r>
              <a:rPr lang="en-US" sz="3600" b="1" dirty="0" err="1"/>
              <a:t>Deap</a:t>
            </a:r>
            <a:r>
              <a:rPr lang="en-US" sz="3600" b="1" dirty="0"/>
              <a:t> Learning (DL)?</a:t>
            </a:r>
            <a:endParaRPr lang="en-US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AA6DE7-1AD8-4B3C-BA58-F57975251D00}"/>
              </a:ext>
            </a:extLst>
          </p:cNvPr>
          <p:cNvSpPr/>
          <p:nvPr/>
        </p:nvSpPr>
        <p:spPr>
          <a:xfrm>
            <a:off x="381000" y="1828800"/>
            <a:ext cx="8305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Common industrial applications of </a:t>
            </a:r>
            <a:r>
              <a:rPr lang="en-US" sz="2400" b="1" dirty="0"/>
              <a:t>ML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Recommendation engines (AKA Customer Recommendation System) (Netflix, Amazon)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 targeting (Google, Facebook, Cambridge Analytica)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Spam filtering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Credit card fraud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Pattern recognition in sensor data (</a:t>
            </a:r>
            <a:r>
              <a:rPr lang="en-US" sz="2400" dirty="0" err="1"/>
              <a:t>FitBit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Common industrial applications of </a:t>
            </a:r>
            <a:r>
              <a:rPr lang="en-US" sz="2400" b="1" dirty="0"/>
              <a:t>DL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Customer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Self-driving cars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Medical care</a:t>
            </a:r>
          </a:p>
        </p:txBody>
      </p:sp>
    </p:spTree>
    <p:extLst>
      <p:ext uri="{BB962C8B-B14F-4D97-AF65-F5344CB8AC3E}">
        <p14:creationId xmlns:p14="http://schemas.microsoft.com/office/powerpoint/2010/main" val="166068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21</a:t>
            </a:fld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1CB0-7275-488F-9624-EB20411E1DBA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Cartoon: Learning Machine Learning</a:t>
            </a:r>
            <a:endParaRPr lang="en-US" sz="2800" b="1" dirty="0"/>
          </a:p>
        </p:txBody>
      </p:sp>
      <p:pic>
        <p:nvPicPr>
          <p:cNvPr id="1026" name="Picture 2" descr="Image result for cartoon">
            <a:extLst>
              <a:ext uri="{FF2B5EF4-FFF2-40B4-BE49-F238E27FC236}">
                <a16:creationId xmlns:a16="http://schemas.microsoft.com/office/drawing/2014/main" id="{06141542-98D3-4F61-80A3-3FA7BBABC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67000" y="3902829"/>
            <a:ext cx="3507697" cy="263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DB3F74-43FE-4AF5-B0FE-F3159DCF8FE3}"/>
              </a:ext>
            </a:extLst>
          </p:cNvPr>
          <p:cNvSpPr/>
          <p:nvPr/>
        </p:nvSpPr>
        <p:spPr>
          <a:xfrm>
            <a:off x="430763" y="1447800"/>
            <a:ext cx="8305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 enjoy reading cartoons, please type C.</a:t>
            </a:r>
          </a:p>
          <a:p>
            <a:endParaRPr lang="en-US" sz="2400" dirty="0"/>
          </a:p>
          <a:p>
            <a:r>
              <a:rPr lang="en-US" sz="2400" dirty="0"/>
              <a:t>The following is a nice cartoon to read and learn more about Machine Learning :)</a:t>
            </a:r>
          </a:p>
          <a:p>
            <a:endParaRPr lang="en-US" sz="2400" dirty="0"/>
          </a:p>
          <a:p>
            <a:r>
              <a:rPr lang="en-US" sz="2400" dirty="0">
                <a:hlinkClick r:id="rId4"/>
              </a:rPr>
              <a:t>https://cloud.google.com/products/ai/ml-comic-1/</a:t>
            </a:r>
            <a:endParaRPr lang="en-US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27478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22</a:t>
            </a:fld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1CB0-7275-488F-9624-EB20411E1DBA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Suggested Movies</a:t>
            </a:r>
            <a:endParaRPr lang="en-US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AA6DE7-1AD8-4B3C-BA58-F57975251D00}"/>
              </a:ext>
            </a:extLst>
          </p:cNvPr>
          <p:cNvSpPr/>
          <p:nvPr/>
        </p:nvSpPr>
        <p:spPr>
          <a:xfrm>
            <a:off x="430763" y="1447800"/>
            <a:ext cx="8305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Hello World Canada: The Rise of AI</a:t>
            </a:r>
            <a:endParaRPr lang="en-US" sz="2400" dirty="0"/>
          </a:p>
          <a:p>
            <a:r>
              <a:rPr lang="en-US" sz="2400" dirty="0">
                <a:hlinkClick r:id="rId4"/>
              </a:rPr>
              <a:t>The Imitation Game (2014)</a:t>
            </a:r>
            <a:r>
              <a:rPr lang="en-US" sz="2400" dirty="0"/>
              <a:t> (Alan Turing)</a:t>
            </a:r>
          </a:p>
          <a:p>
            <a:r>
              <a:rPr lang="en-US" sz="2400" dirty="0">
                <a:hlinkClick r:id="rId5"/>
              </a:rPr>
              <a:t>2001: A Space Odyssey (1968)</a:t>
            </a:r>
            <a:endParaRPr lang="en-US" sz="2400" dirty="0"/>
          </a:p>
          <a:p>
            <a:r>
              <a:rPr lang="en-US" sz="2400" dirty="0">
                <a:hlinkClick r:id="rId6"/>
              </a:rPr>
              <a:t>Modern Times by Charlie Chaplin (1936)</a:t>
            </a:r>
            <a:endParaRPr lang="en-US" sz="2400" dirty="0"/>
          </a:p>
          <a:p>
            <a:r>
              <a:rPr lang="en-US" sz="2400" dirty="0">
                <a:hlinkClick r:id="rId7"/>
              </a:rPr>
              <a:t>The Great Dictator by Charlie Chaplin (1940)</a:t>
            </a:r>
            <a:endParaRPr lang="en-US" sz="2400" dirty="0"/>
          </a:p>
          <a:p>
            <a:r>
              <a:rPr lang="en-US" sz="2400" dirty="0">
                <a:hlinkClick r:id="rId8"/>
              </a:rPr>
              <a:t>Her</a:t>
            </a:r>
            <a:endParaRPr lang="en-US" sz="2400" dirty="0"/>
          </a:p>
          <a:p>
            <a:r>
              <a:rPr lang="en-US" sz="2400" dirty="0">
                <a:hlinkClick r:id="rId9"/>
              </a:rPr>
              <a:t>Mr. Nobody</a:t>
            </a:r>
            <a:endParaRPr lang="en-US" sz="2400" dirty="0"/>
          </a:p>
          <a:p>
            <a:r>
              <a:rPr lang="en-US" sz="2400" dirty="0">
                <a:hlinkClick r:id="rId10"/>
              </a:rPr>
              <a:t>Machina</a:t>
            </a:r>
            <a:endParaRPr lang="en-US" sz="2400" dirty="0"/>
          </a:p>
          <a:p>
            <a:r>
              <a:rPr lang="en-US" sz="2400" dirty="0">
                <a:hlinkClick r:id="rId11"/>
              </a:rPr>
              <a:t>Matrix 1</a:t>
            </a:r>
            <a:r>
              <a:rPr lang="en-US" sz="2400" dirty="0"/>
              <a:t>  =&gt; </a:t>
            </a:r>
            <a:r>
              <a:rPr lang="en-US" sz="2400" dirty="0">
                <a:hlinkClick r:id="rId12"/>
              </a:rPr>
              <a:t>What is Real?</a:t>
            </a:r>
            <a:r>
              <a:rPr lang="en-US" sz="2400" dirty="0"/>
              <a:t> 1:30 </a:t>
            </a:r>
          </a:p>
        </p:txBody>
      </p:sp>
    </p:spTree>
    <p:extLst>
      <p:ext uri="{BB962C8B-B14F-4D97-AF65-F5344CB8AC3E}">
        <p14:creationId xmlns:p14="http://schemas.microsoft.com/office/powerpoint/2010/main" val="27965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23</a:t>
            </a:fld>
            <a:endParaRPr lang="en-US" sz="2400" dirty="0"/>
          </a:p>
        </p:txBody>
      </p:sp>
      <p:pic>
        <p:nvPicPr>
          <p:cNvPr id="5" name="Picture 2" descr="Image result for group discussion">
            <a:extLst>
              <a:ext uri="{FF2B5EF4-FFF2-40B4-BE49-F238E27FC236}">
                <a16:creationId xmlns:a16="http://schemas.microsoft.com/office/drawing/2014/main" id="{A86DA486-601C-4A3E-95F5-E3AAFBCC5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37" y="2479868"/>
            <a:ext cx="4454525" cy="355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AA6DE7-1AD8-4B3C-BA58-F57975251D00}"/>
              </a:ext>
            </a:extLst>
          </p:cNvPr>
          <p:cNvSpPr/>
          <p:nvPr/>
        </p:nvSpPr>
        <p:spPr>
          <a:xfrm>
            <a:off x="430763" y="144780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Artificial Intelligence, Machine Learning, Deep Learning and Data Science …. What are the differences between these terms?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74FFC0-5E14-4C63-88CA-C813509333B0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Group Discussion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8660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24</a:t>
            </a:fld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AA6DE7-1AD8-4B3C-BA58-F57975251D00}"/>
              </a:ext>
            </a:extLst>
          </p:cNvPr>
          <p:cNvSpPr/>
          <p:nvPr/>
        </p:nvSpPr>
        <p:spPr>
          <a:xfrm>
            <a:off x="457200" y="1610618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For now, we need to have an overall view as follows….</a:t>
            </a:r>
          </a:p>
          <a:p>
            <a:r>
              <a:rPr lang="en-US" sz="2400" dirty="0"/>
              <a:t>Data Science</a:t>
            </a:r>
            <a:r>
              <a:rPr lang="en-US" sz="2400" dirty="0">
                <a:sym typeface="Wingdings" panose="05000000000000000000" pitchFamily="2" charset="2"/>
              </a:rPr>
              <a:t> Making sense of data, visualization, ….</a:t>
            </a:r>
            <a:endParaRPr lang="en-US" sz="2400" dirty="0"/>
          </a:p>
        </p:txBody>
      </p:sp>
      <p:pic>
        <p:nvPicPr>
          <p:cNvPr id="10242" name="Picture 2" descr="Image result for ai machine learning deep learning data science">
            <a:extLst>
              <a:ext uri="{FF2B5EF4-FFF2-40B4-BE49-F238E27FC236}">
                <a16:creationId xmlns:a16="http://schemas.microsoft.com/office/drawing/2014/main" id="{14A16CD2-E86F-4523-BBE0-CDE841FC7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7" y="2882474"/>
            <a:ext cx="4391025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4929D7-B466-461F-B43B-272D33B984BA}"/>
              </a:ext>
            </a:extLst>
          </p:cNvPr>
          <p:cNvSpPr/>
          <p:nvPr/>
        </p:nvSpPr>
        <p:spPr>
          <a:xfrm>
            <a:off x="457200" y="533400"/>
            <a:ext cx="8305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Artificial Intelligence, Machine Learning, Deep Learning and Data Science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9620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Group Discussion</a:t>
            </a: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AED98-86F1-4EF8-B815-294386ABDADD}"/>
              </a:ext>
            </a:extLst>
          </p:cNvPr>
          <p:cNvSpPr/>
          <p:nvPr/>
        </p:nvSpPr>
        <p:spPr>
          <a:xfrm>
            <a:off x="430763" y="1447800"/>
            <a:ext cx="830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Please spend a few minutes with your team members explaining a few application of Machine Learning in real life. Have you ever used it? </a:t>
            </a:r>
          </a:p>
          <a:p>
            <a:r>
              <a:rPr lang="en-US" sz="2400" dirty="0"/>
              <a:t>Where?</a:t>
            </a:r>
          </a:p>
          <a:p>
            <a:r>
              <a:rPr lang="en-US" sz="2400" dirty="0"/>
              <a:t>How?</a:t>
            </a:r>
            <a:endParaRPr lang="en-CA" sz="2400" dirty="0"/>
          </a:p>
        </p:txBody>
      </p:sp>
      <p:pic>
        <p:nvPicPr>
          <p:cNvPr id="5122" name="Picture 2" descr="Image result for group discussion">
            <a:extLst>
              <a:ext uri="{FF2B5EF4-FFF2-40B4-BE49-F238E27FC236}">
                <a16:creationId xmlns:a16="http://schemas.microsoft.com/office/drawing/2014/main" id="{B0B088EB-DE6E-4D70-8DC9-64A90EBA3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37" y="2479868"/>
            <a:ext cx="4454525" cy="355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61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What is Data Science?</a:t>
            </a: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AED98-86F1-4EF8-B815-294386ABDADD}"/>
              </a:ext>
            </a:extLst>
          </p:cNvPr>
          <p:cNvSpPr/>
          <p:nvPr/>
        </p:nvSpPr>
        <p:spPr>
          <a:xfrm>
            <a:off x="430763" y="1447800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Movie time… YAY!</a:t>
            </a:r>
          </a:p>
          <a:p>
            <a:endParaRPr lang="en-US" sz="2400" dirty="0"/>
          </a:p>
          <a:p>
            <a:r>
              <a:rPr lang="en-CA" sz="2400" dirty="0">
                <a:hlinkClick r:id="rId3"/>
              </a:rPr>
              <a:t>Data Science In 5 Minutes</a:t>
            </a:r>
            <a:endParaRPr lang="en-CA" sz="2400" dirty="0"/>
          </a:p>
        </p:txBody>
      </p:sp>
      <p:pic>
        <p:nvPicPr>
          <p:cNvPr id="1026" name="Picture 2" descr="Image result for movie time cartoon">
            <a:extLst>
              <a:ext uri="{FF2B5EF4-FFF2-40B4-BE49-F238E27FC236}">
                <a16:creationId xmlns:a16="http://schemas.microsoft.com/office/drawing/2014/main" id="{FCE39B1E-5896-4777-B198-B69C20FDB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732" y="2854643"/>
            <a:ext cx="4290536" cy="286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86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BAED98-86F1-4EF8-B815-294386ABDADD}"/>
              </a:ext>
            </a:extLst>
          </p:cNvPr>
          <p:cNvSpPr/>
          <p:nvPr/>
        </p:nvSpPr>
        <p:spPr>
          <a:xfrm>
            <a:off x="430763" y="1447800"/>
            <a:ext cx="83058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Amazing example… Let’s enjoy!</a:t>
            </a:r>
          </a:p>
          <a:p>
            <a:endParaRPr lang="en-US" sz="2400" dirty="0"/>
          </a:p>
          <a:p>
            <a:r>
              <a:rPr lang="en-US" sz="2400" dirty="0">
                <a:hlinkClick r:id="rId3"/>
              </a:rPr>
              <a:t>Hans </a:t>
            </a:r>
            <a:r>
              <a:rPr lang="en-US" sz="2400" dirty="0" err="1">
                <a:hlinkClick r:id="rId3"/>
              </a:rPr>
              <a:t>Rosling's</a:t>
            </a:r>
            <a:r>
              <a:rPr lang="en-US" sz="2400" dirty="0">
                <a:hlinkClick r:id="rId3"/>
              </a:rPr>
              <a:t> 200 Countries, 200 Years, 4 Minutes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“Let my dataset change your mindset.” -Hans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Rosling</a:t>
            </a:r>
            <a:endParaRPr lang="en-CA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268" name="Picture 4" descr="Image result for hans rosling">
            <a:extLst>
              <a:ext uri="{FF2B5EF4-FFF2-40B4-BE49-F238E27FC236}">
                <a16:creationId xmlns:a16="http://schemas.microsoft.com/office/drawing/2014/main" id="{2F059D48-D71D-42B0-A1A6-9C0FC217F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7" y="2667962"/>
            <a:ext cx="4581525" cy="257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What is Visualization?</a:t>
            </a:r>
            <a:endParaRPr lang="en-US" sz="2800" b="1" dirty="0"/>
          </a:p>
        </p:txBody>
      </p:sp>
      <p:pic>
        <p:nvPicPr>
          <p:cNvPr id="7" name="Picture 2" descr="Image result for movie time cartoon">
            <a:extLst>
              <a:ext uri="{FF2B5EF4-FFF2-40B4-BE49-F238E27FC236}">
                <a16:creationId xmlns:a16="http://schemas.microsoft.com/office/drawing/2014/main" id="{6DA3B9D0-4E29-41C2-A7E8-E6838BAC8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593" y="136524"/>
            <a:ext cx="2488407" cy="165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48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06B1D3-A75E-4FC9-AD1E-FCA6A9588874}"/>
              </a:ext>
            </a:extLst>
          </p:cNvPr>
          <p:cNvSpPr/>
          <p:nvPr/>
        </p:nvSpPr>
        <p:spPr>
          <a:xfrm>
            <a:off x="304800" y="4857750"/>
            <a:ext cx="836295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“What I cannot create, I do not understand.”- Richard Feynman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 descr="Image result for richard feynman">
            <a:extLst>
              <a:ext uri="{FF2B5EF4-FFF2-40B4-BE49-F238E27FC236}">
                <a16:creationId xmlns:a16="http://schemas.microsoft.com/office/drawing/2014/main" id="{B0F40A06-DC7F-47FA-86E2-EAFB7D084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476250"/>
            <a:ext cx="81915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82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29</a:t>
            </a:fld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1CB0-7275-488F-9624-EB20411E1DBA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Skimming our Reference Book</a:t>
            </a:r>
            <a:endParaRPr lang="en-US" sz="2800" b="1" dirty="0"/>
          </a:p>
        </p:txBody>
      </p:sp>
      <p:pic>
        <p:nvPicPr>
          <p:cNvPr id="13314" name="Picture 2" descr="Image result for Book skimming">
            <a:extLst>
              <a:ext uri="{FF2B5EF4-FFF2-40B4-BE49-F238E27FC236}">
                <a16:creationId xmlns:a16="http://schemas.microsoft.com/office/drawing/2014/main" id="{547592EF-6264-4BC2-B90D-E8811CDBE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77326"/>
            <a:ext cx="6553200" cy="437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73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Previous Semester Resources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30763" y="1447800"/>
            <a:ext cx="8305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All the resources are available on the following link:</a:t>
            </a:r>
          </a:p>
          <a:p>
            <a:r>
              <a:rPr lang="en-US" sz="2400" dirty="0">
                <a:hlinkClick r:id="rId3"/>
              </a:rPr>
              <a:t>https://github.com/jakevdp/PythonDataScienceHandbook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main reference (reading online):</a:t>
            </a:r>
          </a:p>
          <a:p>
            <a:r>
              <a:rPr lang="en-US" sz="2400" dirty="0">
                <a:hlinkClick r:id="rId4"/>
              </a:rPr>
              <a:t>https://jakevdp.github.io/PythonDataScienceHandbook/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Book structure - Python libraries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IPython</a:t>
            </a:r>
            <a:r>
              <a:rPr lang="en-US" sz="2400" dirty="0"/>
              <a:t> &amp; </a:t>
            </a:r>
            <a:r>
              <a:rPr lang="en-US" sz="2400" dirty="0" err="1"/>
              <a:t>Jupyter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NumPy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Matplotlib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Pandas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Scikit</a:t>
            </a:r>
            <a:r>
              <a:rPr lang="en-US" sz="2400" dirty="0"/>
              <a:t>-learn</a:t>
            </a:r>
          </a:p>
        </p:txBody>
      </p:sp>
    </p:spTree>
    <p:extLst>
      <p:ext uri="{BB962C8B-B14F-4D97-AF65-F5344CB8AC3E}">
        <p14:creationId xmlns:p14="http://schemas.microsoft.com/office/powerpoint/2010/main" val="236060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30</a:t>
            </a:fld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1CB0-7275-488F-9624-EB20411E1DBA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Important Notes on Python</a:t>
            </a: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30EED-2421-4C7D-8A71-86DAB4D55DAF}"/>
              </a:ext>
            </a:extLst>
          </p:cNvPr>
          <p:cNvSpPr/>
          <p:nvPr/>
        </p:nvSpPr>
        <p:spPr>
          <a:xfrm>
            <a:off x="430763" y="1447800"/>
            <a:ext cx="83058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/>
              <a:t>Online Jupyter:</a:t>
            </a:r>
          </a:p>
          <a:p>
            <a:r>
              <a:rPr lang="de-DE" sz="2400" dirty="0">
                <a:hlinkClick r:id="rId3"/>
              </a:rPr>
              <a:t>https://jupyter.org/try</a:t>
            </a:r>
            <a:endParaRPr lang="de-DE" sz="2400" dirty="0"/>
          </a:p>
          <a:p>
            <a:r>
              <a:rPr lang="de-DE" sz="2400" dirty="0"/>
              <a:t>What we mostly work with:</a:t>
            </a:r>
          </a:p>
          <a:p>
            <a:r>
              <a:rPr lang="de-DE" sz="2400" dirty="0">
                <a:hlinkClick r:id="rId4"/>
              </a:rPr>
              <a:t>https://colab.research.google.com/</a:t>
            </a:r>
            <a:endParaRPr lang="de-DE" sz="2400" dirty="0"/>
          </a:p>
          <a:p>
            <a:r>
              <a:rPr lang="en-US" sz="2400" dirty="0"/>
              <a:t>Quick Python Recap:</a:t>
            </a:r>
          </a:p>
          <a:p>
            <a:r>
              <a:rPr lang="en-US" sz="2400" dirty="0">
                <a:hlinkClick r:id="rId5"/>
              </a:rPr>
              <a:t>https://learnxinyminutes.com/docs/python3/</a:t>
            </a:r>
            <a:endParaRPr lang="en-US" sz="2400" dirty="0"/>
          </a:p>
          <a:p>
            <a:r>
              <a:rPr lang="en-CA" sz="2400" dirty="0"/>
              <a:t>On of the best quickest recap videos</a:t>
            </a:r>
            <a:r>
              <a:rPr lang="en-US" sz="2400" dirty="0"/>
              <a:t> which was mentioned in the python official web site:</a:t>
            </a:r>
            <a:endParaRPr lang="en-CA" sz="2400" dirty="0"/>
          </a:p>
          <a:p>
            <a:r>
              <a:rPr lang="en-US" sz="2400" dirty="0">
                <a:hlinkClick r:id="rId6"/>
              </a:rPr>
              <a:t>https://www.youtube.com/watch?v=_uQrJ0TkZlc</a:t>
            </a:r>
            <a:endParaRPr lang="en-US" sz="2400" dirty="0"/>
          </a:p>
          <a:p>
            <a:r>
              <a:rPr lang="en-US" sz="2400" dirty="0"/>
              <a:t>Another Python amazing resource:</a:t>
            </a:r>
          </a:p>
          <a:p>
            <a:r>
              <a:rPr lang="en-US" sz="2400" dirty="0">
                <a:hlinkClick r:id="rId7"/>
              </a:rPr>
              <a:t>https://www.youtube.com/watch?v=rfscVS0vtbw&amp;t=25s</a:t>
            </a:r>
            <a:endParaRPr lang="en-US" sz="2400" dirty="0"/>
          </a:p>
          <a:p>
            <a:r>
              <a:rPr lang="en-US" sz="2400" dirty="0"/>
              <a:t>One of the best series of videos on pandas:</a:t>
            </a:r>
          </a:p>
          <a:p>
            <a:r>
              <a:rPr lang="en-US" sz="2400" dirty="0">
                <a:hlinkClick r:id="rId8"/>
              </a:rPr>
              <a:t>https://www.dataschool.io/easier-data-analysis-with-pandas/</a:t>
            </a:r>
            <a:endParaRPr lang="en-US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13373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anada">
            <a:extLst>
              <a:ext uri="{FF2B5EF4-FFF2-40B4-BE49-F238E27FC236}">
                <a16:creationId xmlns:a16="http://schemas.microsoft.com/office/drawing/2014/main" id="{1EBB8190-0A94-4635-8898-66AB14B7D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32630"/>
            <a:ext cx="1295400" cy="109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E30EED-2421-4C7D-8A71-86DAB4D55DAF}"/>
              </a:ext>
            </a:extLst>
          </p:cNvPr>
          <p:cNvSpPr/>
          <p:nvPr/>
        </p:nvSpPr>
        <p:spPr>
          <a:xfrm>
            <a:off x="430763" y="1447800"/>
            <a:ext cx="83058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Sign up on </a:t>
            </a:r>
            <a:r>
              <a:rPr lang="en-US" sz="2400" dirty="0">
                <a:hlinkClick r:id="rId4"/>
              </a:rPr>
              <a:t>https://checkio.org/</a:t>
            </a:r>
            <a:endParaRPr lang="en-US" sz="2400" dirty="0"/>
          </a:p>
          <a:p>
            <a:r>
              <a:rPr lang="en-US" sz="2400" dirty="0"/>
              <a:t>Solve a few problems from Elementary or Home bases… </a:t>
            </a:r>
          </a:p>
          <a:p>
            <a:endParaRPr lang="en-US" sz="2400" dirty="0"/>
          </a:p>
          <a:p>
            <a:r>
              <a:rPr lang="en-US" sz="2400" dirty="0"/>
              <a:t>It is cool, eh?</a:t>
            </a:r>
          </a:p>
          <a:p>
            <a:endParaRPr lang="en-US" sz="2400" dirty="0"/>
          </a:p>
          <a:p>
            <a:r>
              <a:rPr lang="en-US" sz="2400" dirty="0"/>
              <a:t>Create a directory for your work.</a:t>
            </a:r>
          </a:p>
          <a:p>
            <a:r>
              <a:rPr lang="en-US" sz="2400" dirty="0"/>
              <a:t>Copy &amp; paste the code from </a:t>
            </a:r>
            <a:r>
              <a:rPr lang="en-US" sz="2400" dirty="0" err="1"/>
              <a:t>CheckIO</a:t>
            </a:r>
            <a:r>
              <a:rPr lang="en-US" sz="2400" dirty="0"/>
              <a:t> to a text editor (</a:t>
            </a:r>
            <a:r>
              <a:rPr lang="en-US" sz="2400" dirty="0" err="1"/>
              <a:t>VSCode</a:t>
            </a:r>
            <a:r>
              <a:rPr lang="en-US" sz="2400" dirty="0"/>
              <a:t>) and save it as a .</a:t>
            </a:r>
            <a:r>
              <a:rPr lang="en-US" sz="2400" dirty="0" err="1"/>
              <a:t>py</a:t>
            </a:r>
            <a:r>
              <a:rPr lang="en-US" sz="2400" dirty="0"/>
              <a:t> file.</a:t>
            </a:r>
          </a:p>
          <a:p>
            <a:r>
              <a:rPr lang="en-US" sz="2400" dirty="0"/>
              <a:t>Open "Anaconda Prompt", CD to your directory and run “</a:t>
            </a:r>
            <a:r>
              <a:rPr lang="en-US" sz="2400" b="1" dirty="0" err="1"/>
              <a:t>ipython</a:t>
            </a:r>
            <a:r>
              <a:rPr lang="en-US" sz="2400" dirty="0"/>
              <a:t>”.</a:t>
            </a:r>
          </a:p>
          <a:p>
            <a:r>
              <a:rPr lang="en-US" sz="2400" dirty="0"/>
              <a:t>Use %run yourfile.py to run and test the code.</a:t>
            </a:r>
          </a:p>
          <a:p>
            <a:r>
              <a:rPr lang="en-US" sz="2400" dirty="0"/>
              <a:t>Once all assertions pass, copy the code back to the text box on checkio.org and click on </a:t>
            </a:r>
            <a:r>
              <a:rPr lang="en-US" sz="2400" b="1" dirty="0"/>
              <a:t>Check</a:t>
            </a:r>
            <a:r>
              <a:rPr lang="en-US" sz="2400" dirty="0"/>
              <a:t>.</a:t>
            </a:r>
            <a:endParaRPr lang="en-CA" sz="2400" dirty="0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31</a:t>
            </a:fld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1CB0-7275-488F-9624-EB20411E1DBA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Python Refresher (Optional Activity)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1828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How to get pandas….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30763" y="1447800"/>
            <a:ext cx="8305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best way is to install Anaconda Distribution </a:t>
            </a:r>
          </a:p>
          <a:p>
            <a:r>
              <a:rPr lang="en-US" sz="2400" dirty="0"/>
              <a:t>Which contains all pandas dependencies….</a:t>
            </a:r>
          </a:p>
          <a:p>
            <a:endParaRPr lang="en-US" sz="2400" dirty="0"/>
          </a:p>
          <a:p>
            <a:r>
              <a:rPr lang="en-US" sz="2400" dirty="0">
                <a:hlinkClick r:id="rId3"/>
              </a:rPr>
              <a:t>https://www.anaconda.com/distribution/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You can follow the steps in the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F0DB3303-A2EA-47D7-BBA5-CDC137BB75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9664400"/>
                  </p:ext>
                </p:extLst>
              </p:nvPr>
            </p:nvGraphicFramePr>
            <p:xfrm>
              <a:off x="4476750" y="3409950"/>
              <a:ext cx="2286000" cy="1714500"/>
            </p:xfrm>
            <a:graphic>
              <a:graphicData uri="http://schemas.microsoft.com/office/powerpoint/2016/slidezoom">
                <pslz:sldZm>
                  <pslz:sldZmObj sldId="336" cId="4222277315">
                    <pslz:zmPr id="{992A35BC-A2F3-4E74-BDD4-9FFCAAC0BB4A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0DB3303-A2EA-47D7-BBA5-CDC137BB75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76750" y="3409950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902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Let’s Start Some Coding….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30763" y="1447800"/>
            <a:ext cx="8305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Let’s start writing a few lines together…. Ready?</a:t>
            </a:r>
          </a:p>
          <a:p>
            <a:endParaRPr lang="en-US" sz="2400" dirty="0"/>
          </a:p>
          <a:p>
            <a:r>
              <a:rPr lang="en-US" sz="2400" dirty="0"/>
              <a:t>Please open 01-Python - Hello world.pptx and start reading the slides.</a:t>
            </a:r>
          </a:p>
          <a:p>
            <a:r>
              <a:rPr lang="en-US" sz="2400" dirty="0"/>
              <a:t>These amazing slides are provided by my Excellent Team Member, Sathish! </a:t>
            </a:r>
          </a:p>
        </p:txBody>
      </p:sp>
      <p:pic>
        <p:nvPicPr>
          <p:cNvPr id="1026" name="Picture 2" descr="Image result for Ready?">
            <a:extLst>
              <a:ext uri="{FF2B5EF4-FFF2-40B4-BE49-F238E27FC236}">
                <a16:creationId xmlns:a16="http://schemas.microsoft.com/office/drawing/2014/main" id="{D99A5549-B706-4A12-86AA-1E92CF848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27" y="38100"/>
            <a:ext cx="22510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athish Ravichandran Centennial">
            <a:extLst>
              <a:ext uri="{FF2B5EF4-FFF2-40B4-BE49-F238E27FC236}">
                <a16:creationId xmlns:a16="http://schemas.microsoft.com/office/drawing/2014/main" id="{2F2B962A-F0B5-43B1-ACFA-E36F239ED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756124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27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Let’s Start Some Coding….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How about a bit more Python for now?</a:t>
            </a:r>
          </a:p>
        </p:txBody>
      </p:sp>
      <p:pic>
        <p:nvPicPr>
          <p:cNvPr id="3074" name="Picture 2" descr="Image result for python language logo">
            <a:extLst>
              <a:ext uri="{FF2B5EF4-FFF2-40B4-BE49-F238E27FC236}">
                <a16:creationId xmlns:a16="http://schemas.microsoft.com/office/drawing/2014/main" id="{A5E9233D-377F-4DC0-8B06-2B92F1EC5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330" y="485628"/>
            <a:ext cx="2591771" cy="239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CE23BC1-08FC-4387-9A84-16AE084284F6}"/>
              </a:ext>
            </a:extLst>
          </p:cNvPr>
          <p:cNvGrpSpPr/>
          <p:nvPr/>
        </p:nvGrpSpPr>
        <p:grpSpPr>
          <a:xfrm>
            <a:off x="508468" y="2088148"/>
            <a:ext cx="8278119" cy="3640409"/>
            <a:chOff x="508468" y="2088148"/>
            <a:chExt cx="8278119" cy="36404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41B571-B13D-45B6-A322-FDE8D4552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787" y="3331029"/>
              <a:ext cx="7924800" cy="239752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B9A9D9E-F805-476E-8C6D-2A0B2CF7B3B9}"/>
                </a:ext>
              </a:extLst>
            </p:cNvPr>
            <p:cNvGrpSpPr/>
            <p:nvPr/>
          </p:nvGrpSpPr>
          <p:grpSpPr>
            <a:xfrm>
              <a:off x="508468" y="2088148"/>
              <a:ext cx="5700862" cy="1645652"/>
              <a:chOff x="508468" y="2088148"/>
              <a:chExt cx="5700862" cy="164565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DCFECE00-120A-449C-9EA4-8E26C79314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6974" t="1" r="1" b="49555"/>
              <a:stretch/>
            </p:blipFill>
            <p:spPr>
              <a:xfrm>
                <a:off x="508468" y="2088148"/>
                <a:ext cx="5700862" cy="1645652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3" name="Arrow: Right 2">
                <a:extLst>
                  <a:ext uri="{FF2B5EF4-FFF2-40B4-BE49-F238E27FC236}">
                    <a16:creationId xmlns:a16="http://schemas.microsoft.com/office/drawing/2014/main" id="{5A056DFB-1328-41CE-9A6D-76E9538F627E}"/>
                  </a:ext>
                </a:extLst>
              </p:cNvPr>
              <p:cNvSpPr/>
              <p:nvPr/>
            </p:nvSpPr>
            <p:spPr>
              <a:xfrm>
                <a:off x="4724400" y="2881165"/>
                <a:ext cx="384325" cy="359142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</p:grp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CB1E17BD-E99A-4854-B96E-3E42A1F9B171}"/>
                </a:ext>
              </a:extLst>
            </p:cNvPr>
            <p:cNvSpPr/>
            <p:nvPr/>
          </p:nvSpPr>
          <p:spPr>
            <a:xfrm>
              <a:off x="1981200" y="3732912"/>
              <a:ext cx="384325" cy="359142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FFFA62B-DE25-40E0-AF44-B3CF31581F4C}"/>
                </a:ext>
              </a:extLst>
            </p:cNvPr>
            <p:cNvSpPr/>
            <p:nvPr/>
          </p:nvSpPr>
          <p:spPr>
            <a:xfrm>
              <a:off x="2974574" y="4797110"/>
              <a:ext cx="384325" cy="359142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54F4C57-1359-400A-AFEF-BD027FE5750B}"/>
                </a:ext>
              </a:extLst>
            </p:cNvPr>
            <p:cNvSpPr/>
            <p:nvPr/>
          </p:nvSpPr>
          <p:spPr>
            <a:xfrm>
              <a:off x="7772400" y="5334000"/>
              <a:ext cx="384325" cy="359142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957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Hello World sort of thing….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30763" y="144780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Please, type the following command and press Shift + Enter to run!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5D3A97-E98A-4A78-93F0-22767E15C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37" y="2485311"/>
            <a:ext cx="6562725" cy="3181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27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Hello World sort of thing….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are almost there… Let’s try the following commands as well :)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F2864D-AB9D-4F2B-B0B7-7B3FB990F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62" y="2520881"/>
            <a:ext cx="6162675" cy="2447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002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Hello World sort of thing….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Finally…. YESSSSS! We did it!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C23395-8FEC-4040-AE5E-D0A95EEF6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2135029"/>
            <a:ext cx="6019800" cy="4257675"/>
          </a:xfrm>
          <a:prstGeom prst="rect">
            <a:avLst/>
          </a:prstGeom>
        </p:spPr>
      </p:pic>
      <p:pic>
        <p:nvPicPr>
          <p:cNvPr id="2052" name="Picture 4" descr="Image result for We did it!">
            <a:extLst>
              <a:ext uri="{FF2B5EF4-FFF2-40B4-BE49-F238E27FC236}">
                <a16:creationId xmlns:a16="http://schemas.microsoft.com/office/drawing/2014/main" id="{F4B9568C-C3EC-40CA-BB0B-E7A74120D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2" y="223540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40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PS….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30763" y="1447800"/>
            <a:ext cx="8305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 have hello.py in your current </a:t>
            </a:r>
            <a:r>
              <a:rPr lang="en-US" sz="2400" dirty="0" err="1"/>
              <a:t>Jupyter</a:t>
            </a:r>
            <a:r>
              <a:rPr lang="en-US" sz="2400" dirty="0"/>
              <a:t> Notebook path, you can type and get the following result.</a:t>
            </a:r>
          </a:p>
          <a:p>
            <a:r>
              <a:rPr lang="en-US" sz="2400" dirty="0"/>
              <a:t>Hello.py is a python file provided before and you just run it as follows: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E03765-C997-47FE-9B04-38A6B6CCE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3223974"/>
            <a:ext cx="3629025" cy="876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506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Let’s try a bit of </a:t>
            </a:r>
            <a:r>
              <a:rPr lang="en-US" sz="4000" b="1" dirty="0" err="1"/>
              <a:t>Colab</a:t>
            </a:r>
            <a:r>
              <a:rPr lang="en-US" sz="4000" b="1" dirty="0"/>
              <a:t>….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DBF76-1B2C-4F89-95C9-74BBA0F41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8636"/>
            <a:ext cx="9144000" cy="372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8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My Contact Info &amp; Office Hours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30763" y="1447800"/>
            <a:ext cx="8305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Email: </a:t>
            </a:r>
            <a:r>
              <a:rPr lang="en-US" sz="2400" dirty="0">
                <a:hlinkClick r:id="rId3"/>
              </a:rPr>
              <a:t>Reza.Dibaj@GeorgeBrown.ca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Telegram: </a:t>
            </a:r>
            <a:r>
              <a:rPr lang="en-US" sz="2400" dirty="0"/>
              <a:t>@DrRezaDibaj</a:t>
            </a:r>
          </a:p>
          <a:p>
            <a:endParaRPr lang="en-US" sz="2400" dirty="0"/>
          </a:p>
          <a:p>
            <a:r>
              <a:rPr lang="en-US" sz="2400" b="1" dirty="0"/>
              <a:t>Link to join the Group: </a:t>
            </a:r>
            <a:r>
              <a:rPr lang="en-US" sz="2000" dirty="0"/>
              <a:t>(George Brown - Data Science - Fall 2022)</a:t>
            </a:r>
          </a:p>
          <a:p>
            <a:r>
              <a:rPr lang="en-US" sz="2400" dirty="0">
                <a:hlinkClick r:id="rId4"/>
              </a:rPr>
              <a:t>https://t.me/+MeicHiT1nbY2Mjgx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Office hours:</a:t>
            </a:r>
            <a:r>
              <a:rPr lang="en-US" sz="2400" dirty="0"/>
              <a:t> Upon the request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234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40</a:t>
            </a:fld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95600" y="762000"/>
            <a:ext cx="3523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 dirty="0">
                <a:latin typeface="Edwardian Script ITC" panose="030303020407070D0804" pitchFamily="66" charset="0"/>
              </a:rPr>
              <a:t>Thank you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45" y="2286000"/>
            <a:ext cx="3098430" cy="35889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97620" y="2895600"/>
            <a:ext cx="1447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Question?</a:t>
            </a:r>
          </a:p>
        </p:txBody>
      </p:sp>
      <p:sp>
        <p:nvSpPr>
          <p:cNvPr id="7" name="Rectangle 6"/>
          <p:cNvSpPr/>
          <p:nvPr/>
        </p:nvSpPr>
        <p:spPr>
          <a:xfrm>
            <a:off x="4530820" y="4533900"/>
            <a:ext cx="1447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be</a:t>
            </a:r>
          </a:p>
        </p:txBody>
      </p:sp>
      <p:sp>
        <p:nvSpPr>
          <p:cNvPr id="9" name="Rectangle 8"/>
          <p:cNvSpPr/>
          <p:nvPr/>
        </p:nvSpPr>
        <p:spPr>
          <a:xfrm>
            <a:off x="6803655" y="4533900"/>
            <a:ext cx="1447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 to be</a:t>
            </a:r>
          </a:p>
        </p:txBody>
      </p:sp>
      <p:cxnSp>
        <p:nvCxnSpPr>
          <p:cNvPr id="5" name="Elbow Connector 4"/>
          <p:cNvCxnSpPr>
            <a:stCxn id="3" idx="2"/>
            <a:endCxn id="9" idx="0"/>
          </p:cNvCxnSpPr>
          <p:nvPr/>
        </p:nvCxnSpPr>
        <p:spPr>
          <a:xfrm rot="16200000" flipH="1">
            <a:off x="6410187" y="3416532"/>
            <a:ext cx="1028700" cy="1206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3" idx="2"/>
            <a:endCxn id="7" idx="0"/>
          </p:cNvCxnSpPr>
          <p:nvPr/>
        </p:nvCxnSpPr>
        <p:spPr>
          <a:xfrm rot="5400000">
            <a:off x="5273770" y="3486150"/>
            <a:ext cx="1028700" cy="10668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97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4799" y="1066800"/>
            <a:ext cx="8496301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atin typeface="+mj-lt"/>
                <a:cs typeface="Times New Roman" pitchFamily="18" charset="0"/>
              </a:rPr>
              <a:t>Appendix:</a:t>
            </a:r>
          </a:p>
          <a:p>
            <a:pPr algn="ctr"/>
            <a:r>
              <a:rPr lang="en-US" sz="4800" b="1" dirty="0">
                <a:latin typeface="+mj-lt"/>
                <a:cs typeface="Times New Roman" pitchFamily="18" charset="0"/>
              </a:rPr>
              <a:t>Installation Process of </a:t>
            </a:r>
          </a:p>
          <a:p>
            <a:pPr algn="ctr"/>
            <a:r>
              <a:rPr lang="en-US" sz="4800" b="1" dirty="0">
                <a:latin typeface="+mj-lt"/>
                <a:cs typeface="Times New Roman" pitchFamily="18" charset="0"/>
              </a:rPr>
              <a:t>Anaconda Distribution of Python on Windows</a:t>
            </a:r>
            <a:endParaRPr lang="en-US" sz="4400" dirty="0">
              <a:latin typeface="+mj-lt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latin typeface="+mj-lt"/>
              </a:rPr>
              <a:pPr/>
              <a:t>41</a:t>
            </a:fld>
            <a:endParaRPr lang="en-US" sz="2400" dirty="0">
              <a:latin typeface="+mj-lt"/>
            </a:endParaRPr>
          </a:p>
        </p:txBody>
      </p:sp>
      <p:pic>
        <p:nvPicPr>
          <p:cNvPr id="9218" name="Picture 2" descr="Image result for anaconda installation application">
            <a:extLst>
              <a:ext uri="{FF2B5EF4-FFF2-40B4-BE49-F238E27FC236}">
                <a16:creationId xmlns:a16="http://schemas.microsoft.com/office/drawing/2014/main" id="{F991D25A-CAA1-4909-8946-865E22CA2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011" y="4206121"/>
            <a:ext cx="3451978" cy="172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27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Anaconda Distribution of Python</a:t>
            </a:r>
            <a:endParaRPr lang="en-US" sz="2800" b="1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D016A51-9240-455D-83C5-300FBC72DB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4"/>
          <a:stretch/>
        </p:blipFill>
        <p:spPr>
          <a:xfrm>
            <a:off x="419100" y="1524000"/>
            <a:ext cx="8305800" cy="425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6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Anaconda Distribution of Python</a:t>
            </a:r>
            <a:endParaRPr lang="en-US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16A51-9240-455D-83C5-300FBC72D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4"/>
          <a:stretch/>
        </p:blipFill>
        <p:spPr>
          <a:xfrm>
            <a:off x="419100" y="1524000"/>
            <a:ext cx="8305800" cy="425502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EC9B77D-A64E-44CA-A9ED-F5FFBB7B16BC}"/>
              </a:ext>
            </a:extLst>
          </p:cNvPr>
          <p:cNvSpPr/>
          <p:nvPr/>
        </p:nvSpPr>
        <p:spPr>
          <a:xfrm>
            <a:off x="6616700" y="5219700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1497A6F2-7F2B-4013-98EB-81C0BACE34D3}"/>
              </a:ext>
            </a:extLst>
          </p:cNvPr>
          <p:cNvSpPr/>
          <p:nvPr/>
        </p:nvSpPr>
        <p:spPr>
          <a:xfrm>
            <a:off x="4762500" y="2603500"/>
            <a:ext cx="419100" cy="520700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2935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Anaconda Distribution of Python</a:t>
            </a:r>
            <a:endParaRPr lang="en-US" sz="2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910874-CC9A-41CF-A010-1D1B4EAAC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65" y="1940478"/>
            <a:ext cx="7914269" cy="360873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76BE999-E113-4595-BD18-949DD3459773}"/>
              </a:ext>
            </a:extLst>
          </p:cNvPr>
          <p:cNvSpPr/>
          <p:nvPr/>
        </p:nvSpPr>
        <p:spPr>
          <a:xfrm>
            <a:off x="2743200" y="1940478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014A5A9-E64A-4272-9900-D669900E4EB7}"/>
              </a:ext>
            </a:extLst>
          </p:cNvPr>
          <p:cNvSpPr/>
          <p:nvPr/>
        </p:nvSpPr>
        <p:spPr>
          <a:xfrm>
            <a:off x="1371600" y="4419600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5863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E39E58-08AF-4150-A474-7CDF59CFF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76400"/>
            <a:ext cx="4267200" cy="3295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BE4AAC3-3AF5-4FBB-B010-CAD6FFAF7599}"/>
              </a:ext>
            </a:extLst>
          </p:cNvPr>
          <p:cNvSpPr/>
          <p:nvPr/>
        </p:nvSpPr>
        <p:spPr>
          <a:xfrm>
            <a:off x="400050" y="1549090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BB483-D7C4-4469-BB6F-AAA123846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512" y="2441094"/>
            <a:ext cx="4752975" cy="36957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58CC48F-A69D-4CEE-BFAB-B42935A4B06F}"/>
              </a:ext>
            </a:extLst>
          </p:cNvPr>
          <p:cNvSpPr/>
          <p:nvPr/>
        </p:nvSpPr>
        <p:spPr>
          <a:xfrm>
            <a:off x="4819650" y="5582272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7077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88634-0DA5-4C89-926D-5B3FCACA0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12" y="2089150"/>
            <a:ext cx="4752975" cy="36957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3C8751-816A-4BE4-92CC-56BC7EAD905B}"/>
              </a:ext>
            </a:extLst>
          </p:cNvPr>
          <p:cNvSpPr/>
          <p:nvPr/>
        </p:nvSpPr>
        <p:spPr>
          <a:xfrm rot="5400000">
            <a:off x="5511800" y="5010150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415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FEF9FB-4FF1-46E1-A803-5931A760E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2" y="2057400"/>
            <a:ext cx="4752975" cy="36957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61F4C99-F8E9-44FA-AFC8-1139D3D68B46}"/>
              </a:ext>
            </a:extLst>
          </p:cNvPr>
          <p:cNvSpPr/>
          <p:nvPr/>
        </p:nvSpPr>
        <p:spPr>
          <a:xfrm>
            <a:off x="1943100" y="3758890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F97E1AC-BD28-4F53-BD62-409ABD111871}"/>
              </a:ext>
            </a:extLst>
          </p:cNvPr>
          <p:cNvSpPr/>
          <p:nvPr/>
        </p:nvSpPr>
        <p:spPr>
          <a:xfrm>
            <a:off x="4876800" y="5226050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5298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AB21B-27D4-4403-AE5E-B2C75B70F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2" y="2171700"/>
            <a:ext cx="4752975" cy="36957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6B1C093-AD4E-4DDA-B034-6E1A3AE38540}"/>
              </a:ext>
            </a:extLst>
          </p:cNvPr>
          <p:cNvSpPr/>
          <p:nvPr/>
        </p:nvSpPr>
        <p:spPr>
          <a:xfrm>
            <a:off x="4876800" y="5359400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E7CD5C0-1945-412A-B485-7CC7678874D2}"/>
              </a:ext>
            </a:extLst>
          </p:cNvPr>
          <p:cNvSpPr/>
          <p:nvPr/>
        </p:nvSpPr>
        <p:spPr>
          <a:xfrm>
            <a:off x="2119312" y="4205357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9DA3F5-C15A-4395-B8D2-7D6494A38101}"/>
              </a:ext>
            </a:extLst>
          </p:cNvPr>
          <p:cNvSpPr/>
          <p:nvPr/>
        </p:nvSpPr>
        <p:spPr>
          <a:xfrm>
            <a:off x="430763" y="144780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You can change the installation path or leave it as it 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942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0CD19C-DFD0-4E37-8580-520421D23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2" y="1877943"/>
            <a:ext cx="4752975" cy="36957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DA7790A-1D97-4E71-A626-46E0D7E42C97}"/>
              </a:ext>
            </a:extLst>
          </p:cNvPr>
          <p:cNvSpPr/>
          <p:nvPr/>
        </p:nvSpPr>
        <p:spPr>
          <a:xfrm>
            <a:off x="4876800" y="5067300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3B8D0-EE19-4849-8762-5648CB882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824" y="3042745"/>
            <a:ext cx="178676" cy="17867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B859047-1B09-41A5-B0A8-EBEAC517C405}"/>
              </a:ext>
            </a:extLst>
          </p:cNvPr>
          <p:cNvSpPr/>
          <p:nvPr/>
        </p:nvSpPr>
        <p:spPr>
          <a:xfrm>
            <a:off x="2246668" y="2852777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4400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Marking Scheme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57199" y="1447800"/>
            <a:ext cx="830580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514600" algn="l"/>
                <a:tab pos="3657600" algn="l"/>
                <a:tab pos="6800850" algn="l"/>
              </a:tabLst>
            </a:pPr>
            <a:r>
              <a:rPr lang="en-US" sz="2400" b="1" dirty="0"/>
              <a:t>Assignments	</a:t>
            </a:r>
            <a:r>
              <a:rPr lang="en-US" sz="2400" dirty="0"/>
              <a:t>4x6% 	24%      (Individual)</a:t>
            </a:r>
          </a:p>
          <a:p>
            <a:pPr>
              <a:tabLst>
                <a:tab pos="2514600" algn="l"/>
                <a:tab pos="3657600" algn="l"/>
                <a:tab pos="6800850" algn="l"/>
              </a:tabLst>
            </a:pPr>
            <a:r>
              <a:rPr lang="en-US" sz="2400" b="1" dirty="0"/>
              <a:t>Final Project </a:t>
            </a:r>
            <a:r>
              <a:rPr lang="en-US" sz="2400" dirty="0"/>
              <a:t>	10%	</a:t>
            </a:r>
          </a:p>
          <a:p>
            <a:pPr>
              <a:tabLst>
                <a:tab pos="2514600" algn="l"/>
                <a:tab pos="3657600" algn="l"/>
                <a:tab pos="4625975" algn="l"/>
                <a:tab pos="6800850" algn="l"/>
              </a:tabLst>
            </a:pPr>
            <a:r>
              <a:rPr lang="en-US" sz="2400" b="1" dirty="0"/>
              <a:t>Lecture Quizzes</a:t>
            </a:r>
            <a:r>
              <a:rPr lang="en-US" sz="2400" dirty="0"/>
              <a:t>	8x1.5% 	12% 	</a:t>
            </a:r>
            <a:r>
              <a:rPr lang="en-US" sz="2000" dirty="0"/>
              <a:t>The best 8 out of 11 quizzes</a:t>
            </a:r>
          </a:p>
          <a:p>
            <a:pPr>
              <a:tabLst>
                <a:tab pos="2514600" algn="l"/>
                <a:tab pos="3657600" algn="l"/>
                <a:tab pos="6800850" algn="l"/>
              </a:tabLst>
            </a:pPr>
            <a:r>
              <a:rPr lang="en-US" sz="2400" b="1" dirty="0"/>
              <a:t>Lab Exercises</a:t>
            </a:r>
            <a:r>
              <a:rPr lang="en-US" sz="2400" dirty="0"/>
              <a:t>	8x1% 	8%         </a:t>
            </a:r>
            <a:r>
              <a:rPr lang="en-US" sz="2000" dirty="0"/>
              <a:t>The best 8 out of 11 exercises.</a:t>
            </a:r>
          </a:p>
          <a:p>
            <a:pPr>
              <a:tabLst>
                <a:tab pos="2514600" algn="l"/>
                <a:tab pos="3657600" algn="l"/>
                <a:tab pos="6800850" algn="l"/>
              </a:tabLst>
            </a:pPr>
            <a:r>
              <a:rPr lang="en-US" sz="2400" b="1" dirty="0"/>
              <a:t>Midterm Exam	</a:t>
            </a:r>
            <a:r>
              <a:rPr lang="en-US" sz="2400" dirty="0"/>
              <a:t>21%	A session after the intersession</a:t>
            </a:r>
          </a:p>
          <a:p>
            <a:pPr>
              <a:tabLst>
                <a:tab pos="2514600" algn="l"/>
                <a:tab pos="3657600" algn="l"/>
                <a:tab pos="6800850" algn="l"/>
              </a:tabLst>
            </a:pPr>
            <a:r>
              <a:rPr lang="en-US" sz="2400" b="1" dirty="0"/>
              <a:t>Final Exam	</a:t>
            </a:r>
            <a:r>
              <a:rPr lang="en-US" sz="2400" dirty="0"/>
              <a:t>25%</a:t>
            </a:r>
            <a:r>
              <a:rPr lang="en-US" sz="2400" b="1" dirty="0"/>
              <a:t>	</a:t>
            </a:r>
          </a:p>
          <a:p>
            <a:pPr>
              <a:tabLst>
                <a:tab pos="2514600" algn="l"/>
                <a:tab pos="3657600" algn="l"/>
                <a:tab pos="6800850" algn="l"/>
              </a:tabLst>
            </a:pPr>
            <a:r>
              <a:rPr lang="en-US" sz="2400" b="1" dirty="0"/>
              <a:t>Bonus Marks</a:t>
            </a:r>
            <a:r>
              <a:rPr lang="en-US" sz="2400" dirty="0"/>
              <a:t>	Up to 10%	</a:t>
            </a:r>
          </a:p>
        </p:txBody>
      </p:sp>
    </p:spTree>
    <p:extLst>
      <p:ext uri="{BB962C8B-B14F-4D97-AF65-F5344CB8AC3E}">
        <p14:creationId xmlns:p14="http://schemas.microsoft.com/office/powerpoint/2010/main" val="177626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E8B222-6E70-46B5-88CC-21FBA9D4F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12" y="1896993"/>
            <a:ext cx="47529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8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C5E7B7-389C-4DF3-95D5-8C08D4BD3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12" y="1896993"/>
            <a:ext cx="47529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1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8625A9-738D-4A75-A7A0-4F773FD16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2" y="1881118"/>
            <a:ext cx="4752975" cy="36957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7557C24-16DF-4CEF-99B0-E6376944DAEE}"/>
              </a:ext>
            </a:extLst>
          </p:cNvPr>
          <p:cNvSpPr/>
          <p:nvPr/>
        </p:nvSpPr>
        <p:spPr>
          <a:xfrm>
            <a:off x="4876800" y="5062468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513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CE6C5F-0C0B-4079-90F4-D94B75379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2" y="2057400"/>
            <a:ext cx="4752975" cy="36957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E59149C-AA86-4C12-9587-40B3E12152C0}"/>
              </a:ext>
            </a:extLst>
          </p:cNvPr>
          <p:cNvSpPr/>
          <p:nvPr/>
        </p:nvSpPr>
        <p:spPr>
          <a:xfrm>
            <a:off x="4876800" y="5226050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7749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C3D35-A55C-42E2-A63D-FB9AD1EE6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2" y="2063750"/>
            <a:ext cx="4752975" cy="36957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B99B90E-D3A9-45AA-8927-78DA50853BB3}"/>
              </a:ext>
            </a:extLst>
          </p:cNvPr>
          <p:cNvSpPr/>
          <p:nvPr/>
        </p:nvSpPr>
        <p:spPr>
          <a:xfrm>
            <a:off x="4819650" y="5232400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8152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7A047416-C7CC-4410-A2C6-672D954DD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07" y="1563618"/>
            <a:ext cx="8116186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3A2EB14-3C93-4D0F-8CDD-C66396982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2063562"/>
            <a:ext cx="8115300" cy="4361974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025690-E603-4D6B-85F4-ADCEE371FF32}"/>
              </a:ext>
            </a:extLst>
          </p:cNvPr>
          <p:cNvGrpSpPr/>
          <p:nvPr/>
        </p:nvGrpSpPr>
        <p:grpSpPr>
          <a:xfrm>
            <a:off x="4602480" y="3089220"/>
            <a:ext cx="392430" cy="3039830"/>
            <a:chOff x="4640580" y="2636520"/>
            <a:chExt cx="392430" cy="3039830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5CE51B77-DE5D-4728-8911-3248BEB7CBCF}"/>
                </a:ext>
              </a:extLst>
            </p:cNvPr>
            <p:cNvSpPr/>
            <p:nvPr/>
          </p:nvSpPr>
          <p:spPr>
            <a:xfrm>
              <a:off x="4640580" y="5092150"/>
              <a:ext cx="381000" cy="58420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1E0B8015-3785-40C2-9AF4-D19CE97FDC68}"/>
                </a:ext>
              </a:extLst>
            </p:cNvPr>
            <p:cNvSpPr/>
            <p:nvPr/>
          </p:nvSpPr>
          <p:spPr>
            <a:xfrm>
              <a:off x="4652010" y="2636520"/>
              <a:ext cx="381000" cy="58420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481BBF7B-5B08-4775-A2BC-6FB4C6DF8C9F}"/>
                </a:ext>
              </a:extLst>
            </p:cNvPr>
            <p:cNvSpPr/>
            <p:nvPr/>
          </p:nvSpPr>
          <p:spPr>
            <a:xfrm>
              <a:off x="4781550" y="3340548"/>
              <a:ext cx="247650" cy="269117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CFFF5B12-DE4B-495C-A68F-A9D672654443}"/>
                </a:ext>
              </a:extLst>
            </p:cNvPr>
            <p:cNvSpPr/>
            <p:nvPr/>
          </p:nvSpPr>
          <p:spPr>
            <a:xfrm>
              <a:off x="4781550" y="3609665"/>
              <a:ext cx="247650" cy="269117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912FF34-C318-4607-A4EA-D4BB7F7F5B9F}"/>
                </a:ext>
              </a:extLst>
            </p:cNvPr>
            <p:cNvSpPr/>
            <p:nvPr/>
          </p:nvSpPr>
          <p:spPr>
            <a:xfrm>
              <a:off x="4781550" y="3926265"/>
              <a:ext cx="247650" cy="269117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8EC16A38-D5E9-4AED-8E45-503413E89581}"/>
                </a:ext>
              </a:extLst>
            </p:cNvPr>
            <p:cNvSpPr/>
            <p:nvPr/>
          </p:nvSpPr>
          <p:spPr>
            <a:xfrm>
              <a:off x="4781550" y="4199765"/>
              <a:ext cx="247650" cy="269117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76D9BE8D-3E3A-4CC2-A414-2198DD84AD98}"/>
                </a:ext>
              </a:extLst>
            </p:cNvPr>
            <p:cNvSpPr/>
            <p:nvPr/>
          </p:nvSpPr>
          <p:spPr>
            <a:xfrm>
              <a:off x="4781550" y="4455283"/>
              <a:ext cx="247650" cy="269117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ED0872C-3507-436A-B0AD-2D838FEAFEC2}"/>
              </a:ext>
            </a:extLst>
          </p:cNvPr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Sign up for the first time….</a:t>
            </a:r>
          </a:p>
        </p:txBody>
      </p:sp>
    </p:spTree>
    <p:extLst>
      <p:ext uri="{BB962C8B-B14F-4D97-AF65-F5344CB8AC3E}">
        <p14:creationId xmlns:p14="http://schemas.microsoft.com/office/powerpoint/2010/main" val="296957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27DB25-838A-437D-B39C-22410F720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23122"/>
            <a:ext cx="7391400" cy="3972878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D4A14819-3202-4B7D-8A5C-4D7D53EDE1CB}"/>
              </a:ext>
            </a:extLst>
          </p:cNvPr>
          <p:cNvSpPr/>
          <p:nvPr/>
        </p:nvSpPr>
        <p:spPr>
          <a:xfrm>
            <a:off x="4629150" y="4033361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69BBFF-C07F-42FE-A7F7-4896B2235181}"/>
              </a:ext>
            </a:extLst>
          </p:cNvPr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Sign in after the first time….</a:t>
            </a:r>
          </a:p>
        </p:txBody>
      </p:sp>
    </p:spTree>
    <p:extLst>
      <p:ext uri="{BB962C8B-B14F-4D97-AF65-F5344CB8AC3E}">
        <p14:creationId xmlns:p14="http://schemas.microsoft.com/office/powerpoint/2010/main" val="367518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2420D-6F45-4BB8-9A66-7351C2A64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778883"/>
            <a:ext cx="731520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6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Why we study…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57199" y="1447800"/>
            <a:ext cx="83058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We need motivation for what we do.… for what we learn….</a:t>
            </a:r>
          </a:p>
          <a:p>
            <a:endParaRPr lang="en-US" sz="2400" b="1" dirty="0"/>
          </a:p>
          <a:p>
            <a:r>
              <a:rPr lang="en-US" sz="2400" dirty="0">
                <a:hlinkClick r:id="rId3"/>
              </a:rPr>
              <a:t>https://www.youtube.com/watch?v=01ZCnCXpG4A</a:t>
            </a:r>
          </a:p>
        </p:txBody>
      </p:sp>
    </p:spTree>
    <p:extLst>
      <p:ext uri="{BB962C8B-B14F-4D97-AF65-F5344CB8AC3E}">
        <p14:creationId xmlns:p14="http://schemas.microsoft.com/office/powerpoint/2010/main" val="408123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Team making">
            <a:extLst>
              <a:ext uri="{FF2B5EF4-FFF2-40B4-BE49-F238E27FC236}">
                <a16:creationId xmlns:a16="http://schemas.microsoft.com/office/drawing/2014/main" id="{FEE8DF94-5C98-4FF0-BFBA-73E0B153D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658" y="916901"/>
            <a:ext cx="3287142" cy="173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Team Making</a:t>
            </a: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AED98-86F1-4EF8-B815-294386ABDADD}"/>
              </a:ext>
            </a:extLst>
          </p:cNvPr>
          <p:cNvSpPr/>
          <p:nvPr/>
        </p:nvSpPr>
        <p:spPr>
          <a:xfrm>
            <a:off x="430763" y="1447800"/>
            <a:ext cx="50831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find our team members in one week or two.</a:t>
            </a:r>
          </a:p>
        </p:txBody>
      </p:sp>
      <p:pic>
        <p:nvPicPr>
          <p:cNvPr id="14340" name="Picture 4" descr="Image result for Team making">
            <a:extLst>
              <a:ext uri="{FF2B5EF4-FFF2-40B4-BE49-F238E27FC236}">
                <a16:creationId xmlns:a16="http://schemas.microsoft.com/office/drawing/2014/main" id="{F02F6F49-3E72-413D-AFD1-3ED34C846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2914472"/>
            <a:ext cx="43434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62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Now, it is your turn… </a:t>
            </a: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AED98-86F1-4EF8-B815-294386ABDADD}"/>
              </a:ext>
            </a:extLst>
          </p:cNvPr>
          <p:cNvSpPr/>
          <p:nvPr/>
        </p:nvSpPr>
        <p:spPr>
          <a:xfrm>
            <a:off x="430762" y="1447800"/>
            <a:ext cx="83057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Please let me know what you think.</a:t>
            </a:r>
          </a:p>
          <a:p>
            <a:r>
              <a:rPr lang="en-US" sz="2400" dirty="0"/>
              <a:t>As a coach, how can I be any help.</a:t>
            </a:r>
          </a:p>
          <a:p>
            <a:endParaRPr lang="en-US" sz="2400" dirty="0"/>
          </a:p>
          <a:p>
            <a:pPr marL="230188" indent="-230188">
              <a:buFont typeface="Calibri" panose="020F0502020204030204" pitchFamily="34" charset="0"/>
              <a:buChar char="-"/>
            </a:pPr>
            <a:r>
              <a:rPr lang="en-US" sz="2400" dirty="0"/>
              <a:t>Defining a group of up to 10 members</a:t>
            </a:r>
          </a:p>
          <a:p>
            <a:pPr marL="230188" indent="-230188">
              <a:buFont typeface="Calibri" panose="020F0502020204030204" pitchFamily="34" charset="0"/>
              <a:buChar char="-"/>
            </a:pPr>
            <a:r>
              <a:rPr lang="en-US" sz="2400" dirty="0"/>
              <a:t>Participating and sharing your concerns</a:t>
            </a:r>
          </a:p>
          <a:p>
            <a:endParaRPr lang="en-US" sz="2400" dirty="0"/>
          </a:p>
          <a:p>
            <a:r>
              <a:rPr lang="en-US" sz="2400" dirty="0"/>
              <a:t>Here is the Telegram Link for the Core Group:</a:t>
            </a:r>
          </a:p>
          <a:p>
            <a:r>
              <a:rPr lang="en-US" sz="2400" dirty="0">
                <a:hlinkClick r:id="rId3"/>
              </a:rPr>
              <a:t>https://t.me/+E-W7Ot-JkpdhZTY5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1026" name="Picture 2" descr="Image result for Your voice">
            <a:extLst>
              <a:ext uri="{FF2B5EF4-FFF2-40B4-BE49-F238E27FC236}">
                <a16:creationId xmlns:a16="http://schemas.microsoft.com/office/drawing/2014/main" id="{2E79C090-28CA-4CA2-9B9A-FF585F94F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511" y="164681"/>
            <a:ext cx="3630041" cy="256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6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This course is not about ….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57199" y="1447800"/>
            <a:ext cx="83058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General Purpose 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Pure Big Data Concept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242103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10812</TotalTime>
  <Words>2203</Words>
  <Application>Microsoft Office PowerPoint</Application>
  <PresentationFormat>On-screen Show (4:3)</PresentationFormat>
  <Paragraphs>434</Paragraphs>
  <Slides>58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Arial</vt:lpstr>
      <vt:lpstr>Calibri</vt:lpstr>
      <vt:lpstr>Courier New</vt:lpstr>
      <vt:lpstr>Edwardian Script ITC</vt:lpstr>
      <vt:lpstr>Helvetica Neue</vt:lpstr>
      <vt:lpstr>Poppins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Developer</dc:creator>
  <cp:lastModifiedBy>Sanchit Sharma</cp:lastModifiedBy>
  <cp:revision>480</cp:revision>
  <dcterms:created xsi:type="dcterms:W3CDTF">2006-08-16T00:00:00Z</dcterms:created>
  <dcterms:modified xsi:type="dcterms:W3CDTF">2022-09-06T17:46:21Z</dcterms:modified>
</cp:coreProperties>
</file>